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aleway"/>
      <p:regular r:id="rId56"/>
      <p:bold r:id="rId57"/>
      <p:italic r:id="rId58"/>
      <p:boldItalic r:id="rId59"/>
    </p:embeddedFont>
    <p:embeddedFont>
      <p:font typeface="Roboto"/>
      <p:regular r:id="rId60"/>
      <p:bold r:id="rId61"/>
      <p:italic r:id="rId62"/>
      <p:boldItalic r:id="rId63"/>
    </p:embeddedFont>
    <p:embeddedFont>
      <p:font typeface="Lat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8" roundtripDataSignature="AMtx7mgk2Y0tQbrUBqXoWP9HZXAsL7I+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Lato-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Lato-italic.fntdata"/><Relationship Id="rId21" Type="http://schemas.openxmlformats.org/officeDocument/2006/relationships/slide" Target="slides/slide15.xml"/><Relationship Id="rId65" Type="http://schemas.openxmlformats.org/officeDocument/2006/relationships/font" Target="fonts/Lato-bold.fntdata"/><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Lato-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bold.fntdata"/><Relationship Id="rId12" Type="http://schemas.openxmlformats.org/officeDocument/2006/relationships/slide" Target="slides/slide6.xml"/><Relationship Id="rId56" Type="http://schemas.openxmlformats.org/officeDocument/2006/relationships/font" Target="fonts/Raleway-regular.fntdata"/><Relationship Id="rId15" Type="http://schemas.openxmlformats.org/officeDocument/2006/relationships/slide" Target="slides/slide9.xml"/><Relationship Id="rId59" Type="http://schemas.openxmlformats.org/officeDocument/2006/relationships/font" Target="fonts/Raleway-boldItalic.fntdata"/><Relationship Id="rId14" Type="http://schemas.openxmlformats.org/officeDocument/2006/relationships/slide" Target="slides/slide8.xml"/><Relationship Id="rId58" Type="http://schemas.openxmlformats.org/officeDocument/2006/relationships/font" Target="fonts/Raleway-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What?</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Who?</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Chika-chika</a:t>
            </a:r>
            <a:endParaRPr sz="1050">
              <a:solidFill>
                <a:srgbClr val="202124"/>
              </a:solidFill>
              <a:highlight>
                <a:srgbClr val="FFFFFF"/>
              </a:highlight>
            </a:endParaRPr>
          </a:p>
          <a:p>
            <a:pPr indent="0" lvl="0" marL="0" rtl="0" algn="l">
              <a:lnSpc>
                <a:spcPct val="100000"/>
              </a:lnSpc>
              <a:spcBef>
                <a:spcPts val="0"/>
              </a:spcBef>
              <a:spcAft>
                <a:spcPts val="0"/>
              </a:spcAft>
              <a:buSzPts val="1100"/>
              <a:buNone/>
            </a:pPr>
            <a:r>
              <a:rPr lang="es" sz="1050">
                <a:solidFill>
                  <a:srgbClr val="202124"/>
                </a:solidFill>
                <a:highlight>
                  <a:srgbClr val="FFFFFF"/>
                </a:highlight>
              </a:rPr>
              <a:t>Slim Shady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21f1713a8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21f1713a83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9d24be3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f9d24be3a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67caa6ca0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267caa6ca0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251d8d6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2251d8d62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2240557c0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2240557c0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3323a3f5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23323a3f5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3323a3f5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23323a3f54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3323a3f5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23323a3f54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240557c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2240557c0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f9d24be3a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f9d24be3a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rgbClr val="374151"/>
                </a:solidFill>
                <a:highlight>
                  <a:srgbClr val="F7F7F8"/>
                </a:highlight>
                <a:latin typeface="Roboto"/>
                <a:ea typeface="Roboto"/>
                <a:cs typeface="Roboto"/>
                <a:sym typeface="Roboto"/>
              </a:rPr>
              <a:t>Task a:</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Object detection models such as FasterRCNN and MaskRCNN can struggle with object recognition when textures are similar or when objects are outside their context. FasterRCNN can misclassify objects with similar textures, while MaskRCNN can more accurately detect such objects. However, both models can still correctly detect and label objects outside their context in most cases.</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b:</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When transplanting objects into new images using MaskRCNN, the model is generally able to recognize the transplanted objects, especially for cases such as dogs and clocks. However, in some cases, such as TVs in dark backgrounds, the model may fail to detect the objects. This highlights the importance of background and lighting conditions for object detection.</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c:</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The background of an image plays a critical role in object detection accuracy, and overlapping or partially occluded objects can be challenging for the model. Duplicating objects in an image can provide additional information that can help the model detect and classify objects more accurately, especially if the duplicated object is in a different location or under different lighting conditions than the original object.</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d:</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Feature interference can be harmful to the detection process in MaskRCNN, as features obtained from pixels outside the region of interest can interfere with the predictions. Adding random noise can further amplify this issue. Therefore, it is essential to pay attention to the pixels and features included in the model's training and detection processes.</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Style transfer can impact object detectability, as some styles may result in texture loss and non-uniform contours, making it more difficult for object detection models to identify objects. It is important to choose styles that preserve object details and contours to minimize the impact on object detection accuracy.</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2627a196f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2627a196f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3780e20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23780e20d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3780e20d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23780e20db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627a196f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2627a196f5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627a196f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2627a196f5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2627a196f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22627a196f5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2627a196f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2627a196f5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2627a196f5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2627a196f5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2627a196f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22627a196f5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267caa6ca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2267caa6ca0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67caa6ca0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267caa6ca0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64710041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26471004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26471004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2264710041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267caa6ca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2267caa6ca0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267caa6ca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2267caa6ca0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264710041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2647100414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267caa6ca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2267caa6ca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267caa6ca0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267caa6ca0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267caa6ca0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2267caa6ca0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64710041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22647100414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267caa6ca0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267caa6ca0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264710041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264710041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264710041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22647100414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267caa6ca0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267caa6ca0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267ef3cb9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2267ef3cb9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267ef3cb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2267ef3cb9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267ef3cb9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2267ef3cb9f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268b251c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2268b251c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267ef3cb9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2267ef3cb9f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267caa6ca0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267caa6ca0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227d08f23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2227d08f23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s" sz="1200">
                <a:solidFill>
                  <a:srgbClr val="374151"/>
                </a:solidFill>
                <a:highlight>
                  <a:srgbClr val="F7F7F8"/>
                </a:highlight>
                <a:latin typeface="Roboto"/>
                <a:ea typeface="Roboto"/>
                <a:cs typeface="Roboto"/>
                <a:sym typeface="Roboto"/>
              </a:rPr>
              <a:t>Task a:</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Object detection models such as FasterRCNN and MaskRCNN can struggle with object recognition when textures are similar or when objects are outside their context. FasterRCNN can misclassify objects with similar textures, while MaskRCNN can more accurately detect such objects. However, both models can still correctly detect and label objects outside their context in most cases.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b:</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When transplanting objects into new images using MaskRCNN, the model is generally able to recognize the transplanted objects, especially for cases such as dogs and clocks. However, in some cases, such as TVs in dark backgrounds, the model may fail to detect the objects. This highlights the importance of background and lighting conditions for object detection.</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c:</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The background of an image plays a critical role in object detection accuracy, and overlapping or partially occluded objects can be challenging for the model. Duplicating objects in an image can provide additional information that can help the model detect and classify objects more accurately, especially if the duplicated object is in a different location or under different lighting conditions than the original object.</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d:</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Feature interference can be harmful to the detection process in MaskRCNN, as features obtained from pixels outside the region of interest can interfere with the predictions. Adding random noise can further amplify this issue. Therefore, it is essential to pay attention to the pixels and features included in the model's training and detection processes.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Style transfer can impact object detectability, as some styles may result in texture loss and non-uniform contours, making it more difficult for object detection models to identify objects. It is important to choose styles that preserve object details and contours to minimize the impact on object detection accuracy.</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1f1713a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21f1713a8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1f1713a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21f1713a8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21f1713a8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21f1713a8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1f1713a8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21f1713a83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1f1713a8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21f1713a83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g22627a196f5_0_8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g22627a196f5_0_89"/>
          <p:cNvGrpSpPr/>
          <p:nvPr/>
        </p:nvGrpSpPr>
        <p:grpSpPr>
          <a:xfrm>
            <a:off x="830392" y="1191256"/>
            <a:ext cx="745763" cy="45826"/>
            <a:chOff x="4580561" y="2589004"/>
            <a:chExt cx="1064464" cy="25200"/>
          </a:xfrm>
        </p:grpSpPr>
        <p:sp>
          <p:nvSpPr>
            <p:cNvPr id="57" name="Google Shape;57;g22627a196f5_0_8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2627a196f5_0_8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g22627a196f5_0_89"/>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0" name="Google Shape;60;g22627a196f5_0_89"/>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g22627a196f5_0_8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g22627a196f5_0_97"/>
          <p:cNvGrpSpPr/>
          <p:nvPr/>
        </p:nvGrpSpPr>
        <p:grpSpPr>
          <a:xfrm>
            <a:off x="830392" y="1191256"/>
            <a:ext cx="745763" cy="45826"/>
            <a:chOff x="4580561" y="2589004"/>
            <a:chExt cx="1064464" cy="25200"/>
          </a:xfrm>
        </p:grpSpPr>
        <p:sp>
          <p:nvSpPr>
            <p:cNvPr id="64" name="Google Shape;64;g22627a196f5_0_9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22627a196f5_0_9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g22627a196f5_0_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g22627a196f5_0_9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g22627a196f5_0_10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g22627a196f5_0_103"/>
          <p:cNvGrpSpPr/>
          <p:nvPr/>
        </p:nvGrpSpPr>
        <p:grpSpPr>
          <a:xfrm>
            <a:off x="830392" y="1191256"/>
            <a:ext cx="745763" cy="45826"/>
            <a:chOff x="4580561" y="2589004"/>
            <a:chExt cx="1064464" cy="25200"/>
          </a:xfrm>
        </p:grpSpPr>
        <p:sp>
          <p:nvSpPr>
            <p:cNvPr id="71" name="Google Shape;71;g22627a196f5_0_10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22627a196f5_0_10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g22627a196f5_0_103"/>
          <p:cNvSpPr txBox="1"/>
          <p:nvPr>
            <p:ph type="title"/>
          </p:nvPr>
        </p:nvSpPr>
        <p:spPr>
          <a:xfrm>
            <a:off x="729450" y="571925"/>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74" name="Google Shape;74;g22627a196f5_0_103"/>
          <p:cNvSpPr txBox="1"/>
          <p:nvPr>
            <p:ph idx="1" type="body"/>
          </p:nvPr>
        </p:nvSpPr>
        <p:spPr>
          <a:xfrm>
            <a:off x="729450" y="1321200"/>
            <a:ext cx="7688700" cy="3428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5" name="Google Shape;75;g22627a196f5_0_10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g22627a196f5_0_11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g22627a196f5_0_111"/>
          <p:cNvGrpSpPr/>
          <p:nvPr/>
        </p:nvGrpSpPr>
        <p:grpSpPr>
          <a:xfrm>
            <a:off x="830392" y="1191256"/>
            <a:ext cx="745763" cy="45826"/>
            <a:chOff x="4580561" y="2589004"/>
            <a:chExt cx="1064464" cy="25200"/>
          </a:xfrm>
        </p:grpSpPr>
        <p:sp>
          <p:nvSpPr>
            <p:cNvPr id="79" name="Google Shape;79;g22627a196f5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22627a196f5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g22627a196f5_0_111"/>
          <p:cNvSpPr txBox="1"/>
          <p:nvPr>
            <p:ph type="title"/>
          </p:nvPr>
        </p:nvSpPr>
        <p:spPr>
          <a:xfrm>
            <a:off x="727800" y="571925"/>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82" name="Google Shape;82;g22627a196f5_0_111"/>
          <p:cNvSpPr txBox="1"/>
          <p:nvPr>
            <p:ph idx="1" type="body"/>
          </p:nvPr>
        </p:nvSpPr>
        <p:spPr>
          <a:xfrm>
            <a:off x="729325" y="1237075"/>
            <a:ext cx="3774300" cy="3512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3" name="Google Shape;83;g22627a196f5_0_111"/>
          <p:cNvSpPr txBox="1"/>
          <p:nvPr>
            <p:ph idx="2" type="body"/>
          </p:nvPr>
        </p:nvSpPr>
        <p:spPr>
          <a:xfrm>
            <a:off x="4643600" y="1237075"/>
            <a:ext cx="3774300" cy="3512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4" name="Google Shape;84;g22627a196f5_0_1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g22627a196f5_0_1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g22627a196f5_0_120"/>
          <p:cNvGrpSpPr/>
          <p:nvPr/>
        </p:nvGrpSpPr>
        <p:grpSpPr>
          <a:xfrm>
            <a:off x="830392" y="1191256"/>
            <a:ext cx="745763" cy="45826"/>
            <a:chOff x="4580561" y="2589004"/>
            <a:chExt cx="1064464" cy="25200"/>
          </a:xfrm>
        </p:grpSpPr>
        <p:sp>
          <p:nvSpPr>
            <p:cNvPr id="88" name="Google Shape;88;g22627a196f5_0_1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22627a196f5_0_1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g22627a196f5_0_120"/>
          <p:cNvSpPr txBox="1"/>
          <p:nvPr>
            <p:ph type="title"/>
          </p:nvPr>
        </p:nvSpPr>
        <p:spPr>
          <a:xfrm>
            <a:off x="727800" y="571925"/>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91" name="Google Shape;91;g22627a196f5_0_1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g22627a196f5_0_1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g22627a196f5_0_127"/>
          <p:cNvGrpSpPr/>
          <p:nvPr/>
        </p:nvGrpSpPr>
        <p:grpSpPr>
          <a:xfrm>
            <a:off x="830392" y="1191256"/>
            <a:ext cx="745763" cy="45826"/>
            <a:chOff x="4580561" y="2589004"/>
            <a:chExt cx="1064464" cy="25200"/>
          </a:xfrm>
        </p:grpSpPr>
        <p:sp>
          <p:nvSpPr>
            <p:cNvPr id="95" name="Google Shape;95;g22627a196f5_0_1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22627a196f5_0_1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g22627a196f5_0_12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98" name="Google Shape;98;g22627a196f5_0_12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9" name="Google Shape;99;g22627a196f5_0_1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g22627a196f5_0_135"/>
          <p:cNvGrpSpPr/>
          <p:nvPr/>
        </p:nvGrpSpPr>
        <p:grpSpPr>
          <a:xfrm>
            <a:off x="830392" y="4169130"/>
            <a:ext cx="745763" cy="45826"/>
            <a:chOff x="4580561" y="2589004"/>
            <a:chExt cx="1064464" cy="25200"/>
          </a:xfrm>
        </p:grpSpPr>
        <p:sp>
          <p:nvSpPr>
            <p:cNvPr id="102" name="Google Shape;102;g22627a196f5_0_1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22627a196f5_0_1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g22627a196f5_0_13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5" name="Google Shape;105;g22627a196f5_0_1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g22627a196f5_0_14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g22627a196f5_0_141"/>
          <p:cNvGrpSpPr/>
          <p:nvPr/>
        </p:nvGrpSpPr>
        <p:grpSpPr>
          <a:xfrm>
            <a:off x="830392" y="1191256"/>
            <a:ext cx="745763" cy="45826"/>
            <a:chOff x="4580561" y="2589004"/>
            <a:chExt cx="1064464" cy="25200"/>
          </a:xfrm>
        </p:grpSpPr>
        <p:sp>
          <p:nvSpPr>
            <p:cNvPr id="109" name="Google Shape;109;g22627a196f5_0_1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2627a196f5_0_1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g22627a196f5_0_141"/>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12" name="Google Shape;112;g22627a196f5_0_141"/>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3" name="Google Shape;113;g22627a196f5_0_14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4" name="Google Shape;114;g22627a196f5_0_1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g22627a196f5_0_15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17" name="Google Shape;117;g22627a196f5_0_1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g22627a196f5_0_153"/>
          <p:cNvGrpSpPr/>
          <p:nvPr/>
        </p:nvGrpSpPr>
        <p:grpSpPr>
          <a:xfrm>
            <a:off x="830392" y="4169130"/>
            <a:ext cx="745763" cy="45826"/>
            <a:chOff x="4580561" y="2589004"/>
            <a:chExt cx="1064464" cy="25200"/>
          </a:xfrm>
        </p:grpSpPr>
        <p:sp>
          <p:nvSpPr>
            <p:cNvPr id="120" name="Google Shape;120;g22627a196f5_0_15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2627a196f5_0_15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g22627a196f5_0_15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3" name="Google Shape;123;g22627a196f5_0_153"/>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124" name="Google Shape;124;g22627a196f5_0_15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g22627a196f5_0_16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g22627a196f5_0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52" name="Google Shape;52;g22627a196f5_0_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g22627a196f5_0_8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3.jpg"/><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21.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11.jpg"/><Relationship Id="rId5"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23.jpg"/><Relationship Id="rId5"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18.jpg"/><Relationship Id="rId5"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27.jpg"/><Relationship Id="rId5" Type="http://schemas.openxmlformats.org/officeDocument/2006/relationships/image" Target="../media/image3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25.jpg"/><Relationship Id="rId5" Type="http://schemas.openxmlformats.org/officeDocument/2006/relationships/image" Target="../media/image24.jpg"/><Relationship Id="rId6" Type="http://schemas.openxmlformats.org/officeDocument/2006/relationships/image" Target="../media/image26.jpg"/><Relationship Id="rId7"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jpg"/><Relationship Id="rId4" Type="http://schemas.openxmlformats.org/officeDocument/2006/relationships/image" Target="../media/image45.jpg"/><Relationship Id="rId11" Type="http://schemas.openxmlformats.org/officeDocument/2006/relationships/image" Target="../media/image32.jpg"/><Relationship Id="rId10" Type="http://schemas.openxmlformats.org/officeDocument/2006/relationships/image" Target="../media/image33.jpg"/><Relationship Id="rId9" Type="http://schemas.openxmlformats.org/officeDocument/2006/relationships/image" Target="../media/image39.jpg"/><Relationship Id="rId5" Type="http://schemas.openxmlformats.org/officeDocument/2006/relationships/image" Target="../media/image29.jpg"/><Relationship Id="rId6" Type="http://schemas.openxmlformats.org/officeDocument/2006/relationships/image" Target="../media/image43.jpg"/><Relationship Id="rId7" Type="http://schemas.openxmlformats.org/officeDocument/2006/relationships/image" Target="../media/image30.jpg"/><Relationship Id="rId8"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jpg"/><Relationship Id="rId4" Type="http://schemas.openxmlformats.org/officeDocument/2006/relationships/image" Target="../media/image37.jpg"/><Relationship Id="rId10" Type="http://schemas.openxmlformats.org/officeDocument/2006/relationships/image" Target="../media/image48.jpg"/><Relationship Id="rId9" Type="http://schemas.openxmlformats.org/officeDocument/2006/relationships/image" Target="../media/image40.jpg"/><Relationship Id="rId5" Type="http://schemas.openxmlformats.org/officeDocument/2006/relationships/image" Target="../media/image55.jpg"/><Relationship Id="rId6" Type="http://schemas.openxmlformats.org/officeDocument/2006/relationships/image" Target="../media/image36.jpg"/><Relationship Id="rId7" Type="http://schemas.openxmlformats.org/officeDocument/2006/relationships/image" Target="../media/image47.jpg"/><Relationship Id="rId8"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42.jpg"/><Relationship Id="rId9" Type="http://schemas.openxmlformats.org/officeDocument/2006/relationships/image" Target="../media/image46.jpg"/><Relationship Id="rId5" Type="http://schemas.openxmlformats.org/officeDocument/2006/relationships/image" Target="../media/image52.jpg"/><Relationship Id="rId6" Type="http://schemas.openxmlformats.org/officeDocument/2006/relationships/image" Target="../media/image49.jpg"/><Relationship Id="rId7" Type="http://schemas.openxmlformats.org/officeDocument/2006/relationships/image" Target="../media/image56.jpg"/><Relationship Id="rId8" Type="http://schemas.openxmlformats.org/officeDocument/2006/relationships/image" Target="../media/image5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jpg"/><Relationship Id="rId4" Type="http://schemas.openxmlformats.org/officeDocument/2006/relationships/image" Target="../media/image58.jpg"/><Relationship Id="rId9" Type="http://schemas.openxmlformats.org/officeDocument/2006/relationships/image" Target="../media/image59.jpg"/><Relationship Id="rId5" Type="http://schemas.openxmlformats.org/officeDocument/2006/relationships/image" Target="../media/image54.jpg"/><Relationship Id="rId6" Type="http://schemas.openxmlformats.org/officeDocument/2006/relationships/image" Target="../media/image44.jpg"/><Relationship Id="rId7" Type="http://schemas.openxmlformats.org/officeDocument/2006/relationships/image" Target="../media/image65.jpg"/><Relationship Id="rId8" Type="http://schemas.openxmlformats.org/officeDocument/2006/relationships/image" Target="../media/image6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jpg"/><Relationship Id="rId4" Type="http://schemas.openxmlformats.org/officeDocument/2006/relationships/image" Target="../media/image53.jpg"/><Relationship Id="rId5" Type="http://schemas.openxmlformats.org/officeDocument/2006/relationships/image" Target="../media/image94.jpg"/><Relationship Id="rId6" Type="http://schemas.openxmlformats.org/officeDocument/2006/relationships/image" Target="../media/image77.jpg"/><Relationship Id="rId7" Type="http://schemas.openxmlformats.org/officeDocument/2006/relationships/image" Target="../media/image61.jpg"/><Relationship Id="rId8" Type="http://schemas.openxmlformats.org/officeDocument/2006/relationships/image" Target="../media/image6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jpg"/><Relationship Id="rId4" Type="http://schemas.openxmlformats.org/officeDocument/2006/relationships/image" Target="../media/image70.jpg"/><Relationship Id="rId5" Type="http://schemas.openxmlformats.org/officeDocument/2006/relationships/image" Target="../media/image72.jpg"/><Relationship Id="rId6" Type="http://schemas.openxmlformats.org/officeDocument/2006/relationships/image" Target="../media/image6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jp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jpg"/><Relationship Id="rId4" Type="http://schemas.openxmlformats.org/officeDocument/2006/relationships/image" Target="../media/image71.png"/><Relationship Id="rId5" Type="http://schemas.openxmlformats.org/officeDocument/2006/relationships/image" Target="../media/image81.png"/><Relationship Id="rId6" Type="http://schemas.openxmlformats.org/officeDocument/2006/relationships/image" Target="../media/image69.png"/><Relationship Id="rId7"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jpg"/><Relationship Id="rId4" Type="http://schemas.openxmlformats.org/officeDocument/2006/relationships/image" Target="../media/image74.png"/><Relationship Id="rId11" Type="http://schemas.openxmlformats.org/officeDocument/2006/relationships/image" Target="../media/image87.png"/><Relationship Id="rId10" Type="http://schemas.openxmlformats.org/officeDocument/2006/relationships/image" Target="../media/image68.png"/><Relationship Id="rId9" Type="http://schemas.openxmlformats.org/officeDocument/2006/relationships/image" Target="../media/image79.png"/><Relationship Id="rId5" Type="http://schemas.openxmlformats.org/officeDocument/2006/relationships/image" Target="../media/image64.png"/><Relationship Id="rId6" Type="http://schemas.openxmlformats.org/officeDocument/2006/relationships/image" Target="../media/image73.png"/><Relationship Id="rId7" Type="http://schemas.openxmlformats.org/officeDocument/2006/relationships/image" Target="../media/image82.png"/><Relationship Id="rId8"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jpg"/><Relationship Id="rId4" Type="http://schemas.openxmlformats.org/officeDocument/2006/relationships/image" Target="../media/image99.png"/><Relationship Id="rId5" Type="http://schemas.openxmlformats.org/officeDocument/2006/relationships/image" Target="../media/image76.png"/><Relationship Id="rId6" Type="http://schemas.openxmlformats.org/officeDocument/2006/relationships/image" Target="../media/image80.png"/><Relationship Id="rId7" Type="http://schemas.openxmlformats.org/officeDocument/2006/relationships/image" Target="../media/image9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jpg"/><Relationship Id="rId4" Type="http://schemas.openxmlformats.org/officeDocument/2006/relationships/image" Target="../media/image88.png"/><Relationship Id="rId11" Type="http://schemas.openxmlformats.org/officeDocument/2006/relationships/image" Target="../media/image109.png"/><Relationship Id="rId10" Type="http://schemas.openxmlformats.org/officeDocument/2006/relationships/image" Target="../media/image92.png"/><Relationship Id="rId9" Type="http://schemas.openxmlformats.org/officeDocument/2006/relationships/image" Target="../media/image96.png"/><Relationship Id="rId5" Type="http://schemas.openxmlformats.org/officeDocument/2006/relationships/image" Target="../media/image84.png"/><Relationship Id="rId6" Type="http://schemas.openxmlformats.org/officeDocument/2006/relationships/image" Target="../media/image86.png"/><Relationship Id="rId7" Type="http://schemas.openxmlformats.org/officeDocument/2006/relationships/image" Target="../media/image93.png"/><Relationship Id="rId8" Type="http://schemas.openxmlformats.org/officeDocument/2006/relationships/image" Target="../media/image9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jpg"/><Relationship Id="rId4" Type="http://schemas.openxmlformats.org/officeDocument/2006/relationships/image" Target="../media/image100.png"/><Relationship Id="rId5" Type="http://schemas.openxmlformats.org/officeDocument/2006/relationships/image" Target="../media/image85.png"/><Relationship Id="rId6" Type="http://schemas.openxmlformats.org/officeDocument/2006/relationships/image" Target="../media/image89.png"/><Relationship Id="rId7" Type="http://schemas.openxmlformats.org/officeDocument/2006/relationships/image" Target="../media/image1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jpg"/><Relationship Id="rId4" Type="http://schemas.openxmlformats.org/officeDocument/2006/relationships/image" Target="../media/image104.png"/><Relationship Id="rId5" Type="http://schemas.openxmlformats.org/officeDocument/2006/relationships/image" Target="../media/image90.png"/><Relationship Id="rId6" Type="http://schemas.openxmlformats.org/officeDocument/2006/relationships/image" Target="../media/image98.png"/><Relationship Id="rId7"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jpg"/><Relationship Id="rId4" Type="http://schemas.openxmlformats.org/officeDocument/2006/relationships/image" Target="../media/image103.png"/><Relationship Id="rId5" Type="http://schemas.openxmlformats.org/officeDocument/2006/relationships/image" Target="../media/image101.png"/><Relationship Id="rId6" Type="http://schemas.openxmlformats.org/officeDocument/2006/relationships/image" Target="../media/image97.png"/><Relationship Id="rId7" Type="http://schemas.openxmlformats.org/officeDocument/2006/relationships/image" Target="../media/image1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jpg"/><Relationship Id="rId4" Type="http://schemas.openxmlformats.org/officeDocument/2006/relationships/image" Target="../media/image107.png"/><Relationship Id="rId5" Type="http://schemas.openxmlformats.org/officeDocument/2006/relationships/image" Target="../media/image119.png"/><Relationship Id="rId6" Type="http://schemas.openxmlformats.org/officeDocument/2006/relationships/image" Target="../media/image121.png"/><Relationship Id="rId7" Type="http://schemas.openxmlformats.org/officeDocument/2006/relationships/image" Target="../media/image1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0.jpg"/><Relationship Id="rId5" Type="http://schemas.openxmlformats.org/officeDocument/2006/relationships/image" Target="../media/image17.jpg"/><Relationship Id="rId6" Type="http://schemas.openxmlformats.org/officeDocument/2006/relationships/image" Target="../media/image4.jpg"/><Relationship Id="rId7" Type="http://schemas.openxmlformats.org/officeDocument/2006/relationships/image" Target="../media/image34.jpg"/><Relationship Id="rId8" Type="http://schemas.openxmlformats.org/officeDocument/2006/relationships/image" Target="../media/image8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jpg"/><Relationship Id="rId4" Type="http://schemas.openxmlformats.org/officeDocument/2006/relationships/image" Target="../media/image108.png"/><Relationship Id="rId5" Type="http://schemas.openxmlformats.org/officeDocument/2006/relationships/image" Target="../media/image114.png"/><Relationship Id="rId6" Type="http://schemas.openxmlformats.org/officeDocument/2006/relationships/image" Target="../media/image111.png"/><Relationship Id="rId7" Type="http://schemas.openxmlformats.org/officeDocument/2006/relationships/image" Target="../media/image1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jpg"/><Relationship Id="rId4" Type="http://schemas.openxmlformats.org/officeDocument/2006/relationships/hyperlink" Target="https://arxiv.org/pdf/1811.12231v2.pdf" TargetMode="External"/><Relationship Id="rId5" Type="http://schemas.openxmlformats.org/officeDocument/2006/relationships/hyperlink" Target="https://pytorch.org/tutorials/advanced/neural_style_tutorial.html" TargetMode="External"/><Relationship Id="rId6" Type="http://schemas.openxmlformats.org/officeDocument/2006/relationships/image" Target="../media/image118.png"/><Relationship Id="rId7" Type="http://schemas.openxmlformats.org/officeDocument/2006/relationships/hyperlink" Target="https://arxiv.org/pdf/1811.12231v2.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jpg"/><Relationship Id="rId4" Type="http://schemas.openxmlformats.org/officeDocument/2006/relationships/image" Target="../media/image126.png"/><Relationship Id="rId5" Type="http://schemas.openxmlformats.org/officeDocument/2006/relationships/image" Target="../media/image106.jpg"/><Relationship Id="rId6" Type="http://schemas.openxmlformats.org/officeDocument/2006/relationships/image" Target="../media/image12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jpg"/><Relationship Id="rId4" Type="http://schemas.openxmlformats.org/officeDocument/2006/relationships/image" Target="../media/image124.png"/><Relationship Id="rId5" Type="http://schemas.openxmlformats.org/officeDocument/2006/relationships/image" Target="../media/image110.jpg"/><Relationship Id="rId6" Type="http://schemas.openxmlformats.org/officeDocument/2006/relationships/image" Target="../media/image11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jpg"/><Relationship Id="rId4" Type="http://schemas.openxmlformats.org/officeDocument/2006/relationships/image" Target="../media/image115.jpg"/><Relationship Id="rId5" Type="http://schemas.openxmlformats.org/officeDocument/2006/relationships/image" Target="../media/image120.jpg"/><Relationship Id="rId6" Type="http://schemas.openxmlformats.org/officeDocument/2006/relationships/image" Target="../media/image1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jpg"/><Relationship Id="rId4" Type="http://schemas.openxmlformats.org/officeDocument/2006/relationships/image" Target="../media/image125.png"/><Relationship Id="rId5" Type="http://schemas.openxmlformats.org/officeDocument/2006/relationships/image" Target="../media/image1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12.jpg"/><Relationship Id="rId7" Type="http://schemas.openxmlformats.org/officeDocument/2006/relationships/image" Target="../media/image51.jpg"/><Relationship Id="rId8" Type="http://schemas.openxmlformats.org/officeDocument/2006/relationships/image" Target="../media/image5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9.jpg"/><Relationship Id="rId6"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3.jpg"/><Relationship Id="rId5" Type="http://schemas.openxmlformats.org/officeDocument/2006/relationships/image" Target="../media/image3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6.jpg"/><Relationship Id="rId5"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31.jpg"/><Relationship Id="rId5"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
          <p:cNvSpPr txBox="1"/>
          <p:nvPr>
            <p:ph type="ctrTitle"/>
          </p:nvPr>
        </p:nvSpPr>
        <p:spPr>
          <a:xfrm>
            <a:off x="1362102" y="756800"/>
            <a:ext cx="64809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990"/>
              <a:buNone/>
            </a:pPr>
            <a:r>
              <a:rPr lang="es" sz="3805"/>
              <a:t>M5 – Visual Recognition</a:t>
            </a:r>
            <a:endParaRPr sz="3805"/>
          </a:p>
          <a:p>
            <a:pPr indent="0" lvl="0" marL="0" rtl="0" algn="ctr">
              <a:lnSpc>
                <a:spcPct val="100000"/>
              </a:lnSpc>
              <a:spcBef>
                <a:spcPts val="0"/>
              </a:spcBef>
              <a:spcAft>
                <a:spcPts val="0"/>
              </a:spcAft>
              <a:buSzPts val="990"/>
              <a:buNone/>
            </a:pPr>
            <a:r>
              <a:t/>
            </a:r>
            <a:endParaRPr sz="2004"/>
          </a:p>
        </p:txBody>
      </p:sp>
      <p:sp>
        <p:nvSpPr>
          <p:cNvPr id="132" name="Google Shape;132;p1"/>
          <p:cNvSpPr txBox="1"/>
          <p:nvPr>
            <p:ph idx="1" type="subTitle"/>
          </p:nvPr>
        </p:nvSpPr>
        <p:spPr>
          <a:xfrm>
            <a:off x="311700" y="2986825"/>
            <a:ext cx="8520600" cy="20010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018"/>
              <a:buFont typeface="Arial"/>
              <a:buNone/>
            </a:pPr>
            <a:r>
              <a:rPr lang="es" sz="1667">
                <a:solidFill>
                  <a:schemeClr val="dk1"/>
                </a:solidFill>
              </a:rPr>
              <a:t>Project: Cross-modal Retrieval</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b="1" lang="es" sz="1667">
                <a:solidFill>
                  <a:schemeClr val="dk1"/>
                </a:solidFill>
              </a:rPr>
              <a:t>Week 3: Challenges of Object Detection and Segmentation</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lang="es" sz="1667">
                <a:solidFill>
                  <a:schemeClr val="dk1"/>
                </a:solidFill>
              </a:rPr>
              <a:t>​</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lang="es" sz="1035">
                <a:solidFill>
                  <a:schemeClr val="dk1"/>
                </a:solidFill>
              </a:rPr>
              <a:t>Group 3: Guillem Capellera, Abel García, Johnny Nuñez and Anna Oliveras</a:t>
            </a:r>
            <a:endParaRPr sz="1035">
              <a:solidFill>
                <a:schemeClr val="dk1"/>
              </a:solidFill>
            </a:endParaRPr>
          </a:p>
          <a:p>
            <a:pPr indent="0" lvl="0" marL="0" rtl="0" algn="ctr">
              <a:lnSpc>
                <a:spcPct val="100000"/>
              </a:lnSpc>
              <a:spcBef>
                <a:spcPts val="0"/>
              </a:spcBef>
              <a:spcAft>
                <a:spcPts val="0"/>
              </a:spcAft>
              <a:buSzPts val="1018"/>
              <a:buNone/>
            </a:pPr>
            <a:r>
              <a:t/>
            </a:r>
            <a:endParaRPr sz="2590"/>
          </a:p>
        </p:txBody>
      </p:sp>
      <p:pic>
        <p:nvPicPr>
          <p:cNvPr id="133" name="Google Shape;133;p1"/>
          <p:cNvPicPr preferRelativeResize="0"/>
          <p:nvPr/>
        </p:nvPicPr>
        <p:blipFill rotWithShape="1">
          <a:blip r:embed="rId3">
            <a:alphaModFix/>
          </a:blip>
          <a:srcRect b="0" l="0" r="0" t="9934"/>
          <a:stretch/>
        </p:blipFill>
        <p:spPr>
          <a:xfrm>
            <a:off x="0" y="0"/>
            <a:ext cx="2988650" cy="963575"/>
          </a:xfrm>
          <a:prstGeom prst="rect">
            <a:avLst/>
          </a:prstGeom>
          <a:noFill/>
          <a:ln>
            <a:noFill/>
          </a:ln>
        </p:spPr>
      </p:pic>
      <p:pic>
        <p:nvPicPr>
          <p:cNvPr id="134" name="Google Shape;134;p1"/>
          <p:cNvPicPr preferRelativeResize="0"/>
          <p:nvPr/>
        </p:nvPicPr>
        <p:blipFill rotWithShape="1">
          <a:blip r:embed="rId4">
            <a:alphaModFix/>
          </a:blip>
          <a:srcRect b="0" l="0" r="0" t="0"/>
          <a:stretch/>
        </p:blipFill>
        <p:spPr>
          <a:xfrm>
            <a:off x="0" y="4935825"/>
            <a:ext cx="8307276" cy="207675"/>
          </a:xfrm>
          <a:prstGeom prst="rect">
            <a:avLst/>
          </a:prstGeom>
          <a:noFill/>
          <a:ln>
            <a:noFill/>
          </a:ln>
        </p:spPr>
      </p:pic>
      <p:sp>
        <p:nvSpPr>
          <p:cNvPr id="135" name="Google Shape;135;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g221f1713a83_0_5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21" name="Google Shape;221;g221f1713a83_0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22" name="Google Shape;222;g221f1713a83_0_52"/>
          <p:cNvSpPr txBox="1"/>
          <p:nvPr/>
        </p:nvSpPr>
        <p:spPr>
          <a:xfrm>
            <a:off x="93200" y="741650"/>
            <a:ext cx="8928000" cy="395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b="1" sz="700"/>
          </a:p>
          <a:p>
            <a:pPr indent="0" lvl="0" marL="0" marR="0" rtl="0" algn="ctr">
              <a:lnSpc>
                <a:spcPct val="100000"/>
              </a:lnSpc>
              <a:spcBef>
                <a:spcPts val="0"/>
              </a:spcBef>
              <a:spcAft>
                <a:spcPts val="0"/>
              </a:spcAft>
              <a:buNone/>
            </a:pPr>
            <a:r>
              <a:rPr lang="es" sz="1200"/>
              <a:t>    </a:t>
            </a:r>
            <a:r>
              <a:rPr b="1" lang="es" sz="1200"/>
              <a:t>FasterRCNN</a:t>
            </a:r>
            <a:r>
              <a:rPr lang="es" sz="1200"/>
              <a:t>									</a:t>
            </a:r>
            <a:r>
              <a:rPr b="1" lang="es" sz="1200"/>
              <a:t>MaskRCNN</a:t>
            </a:r>
            <a:endParaRPr b="1"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ctr">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sz="800"/>
          </a:p>
          <a:p>
            <a:pPr indent="-304800" lvl="0" marL="457200" marR="0" rtl="0" algn="l">
              <a:lnSpc>
                <a:spcPct val="100000"/>
              </a:lnSpc>
              <a:spcBef>
                <a:spcPts val="0"/>
              </a:spcBef>
              <a:spcAft>
                <a:spcPts val="0"/>
              </a:spcAft>
              <a:buSzPts val="1200"/>
              <a:buChar char="●"/>
            </a:pPr>
            <a:r>
              <a:rPr lang="es" sz="1200"/>
              <a:t>In this case both networks incorrectly label the vending machine as a refrigerator. However, in this case it seems because of the similar appearance that this object has to a refrigerator, independently of the context.</a:t>
            </a:r>
            <a:endParaRPr sz="1200"/>
          </a:p>
          <a:p>
            <a:pPr indent="0" lvl="0" marL="457200" marR="0" rtl="0" algn="l">
              <a:lnSpc>
                <a:spcPct val="100000"/>
              </a:lnSpc>
              <a:spcBef>
                <a:spcPts val="0"/>
              </a:spcBef>
              <a:spcAft>
                <a:spcPts val="0"/>
              </a:spcAft>
              <a:buNone/>
            </a:pPr>
            <a:r>
              <a:t/>
            </a:r>
            <a:endParaRPr sz="1200"/>
          </a:p>
          <a:p>
            <a:pPr indent="-304800" lvl="0" marL="457200" marR="0" rtl="0" algn="l">
              <a:lnSpc>
                <a:spcPct val="100000"/>
              </a:lnSpc>
              <a:spcBef>
                <a:spcPts val="0"/>
              </a:spcBef>
              <a:spcAft>
                <a:spcPts val="0"/>
              </a:spcAft>
              <a:buSzPts val="1200"/>
              <a:buChar char="●"/>
            </a:pPr>
            <a:r>
              <a:rPr lang="es" sz="1200"/>
              <a:t>Mask-RCNN is able to detect the car that is behind the pedestrian.</a:t>
            </a:r>
            <a:endParaRPr sz="1200"/>
          </a:p>
        </p:txBody>
      </p:sp>
      <p:pic>
        <p:nvPicPr>
          <p:cNvPr id="223" name="Google Shape;223;g221f1713a83_0_52"/>
          <p:cNvPicPr preferRelativeResize="0"/>
          <p:nvPr/>
        </p:nvPicPr>
        <p:blipFill>
          <a:blip r:embed="rId4">
            <a:alphaModFix/>
          </a:blip>
          <a:stretch>
            <a:fillRect/>
          </a:stretch>
        </p:blipFill>
        <p:spPr>
          <a:xfrm>
            <a:off x="5662949" y="1143225"/>
            <a:ext cx="2683766" cy="2371700"/>
          </a:xfrm>
          <a:prstGeom prst="rect">
            <a:avLst/>
          </a:prstGeom>
          <a:noFill/>
          <a:ln>
            <a:noFill/>
          </a:ln>
        </p:spPr>
      </p:pic>
      <p:pic>
        <p:nvPicPr>
          <p:cNvPr id="224" name="Google Shape;224;g221f1713a83_0_52"/>
          <p:cNvPicPr preferRelativeResize="0"/>
          <p:nvPr/>
        </p:nvPicPr>
        <p:blipFill>
          <a:blip r:embed="rId5">
            <a:alphaModFix/>
          </a:blip>
          <a:stretch>
            <a:fillRect/>
          </a:stretch>
        </p:blipFill>
        <p:spPr>
          <a:xfrm>
            <a:off x="948950" y="1135288"/>
            <a:ext cx="2701756" cy="2387587"/>
          </a:xfrm>
          <a:prstGeom prst="rect">
            <a:avLst/>
          </a:prstGeom>
          <a:noFill/>
          <a:ln>
            <a:noFill/>
          </a:ln>
        </p:spPr>
      </p:pic>
      <p:sp>
        <p:nvSpPr>
          <p:cNvPr id="225" name="Google Shape;225;g221f1713a83_0_52"/>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Out-of-Context Dataset</a:t>
            </a:r>
            <a:endParaRPr>
              <a:solidFill>
                <a:schemeClr val="accent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1f9d24be3a9_0_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31" name="Google Shape;231;g1f9d24be3a9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32" name="Google Shape;232;g1f9d24be3a9_0_0"/>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Summary</a:t>
            </a:r>
            <a:endParaRPr>
              <a:solidFill>
                <a:schemeClr val="accent5"/>
              </a:solidFill>
            </a:endParaRPr>
          </a:p>
        </p:txBody>
      </p:sp>
      <p:sp>
        <p:nvSpPr>
          <p:cNvPr id="233" name="Google Shape;233;g1f9d24be3a9_0_0"/>
          <p:cNvSpPr txBox="1"/>
          <p:nvPr/>
        </p:nvSpPr>
        <p:spPr>
          <a:xfrm>
            <a:off x="484675" y="860550"/>
            <a:ext cx="79878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FasterRCNN fails when the texture of the object in the dataset is different from the object in the real world. For example, in the case of the elephant that has a texture similar to a couch, and FasterRCNN misclassifies it indeed as a couch. That is something that does not happen with MaskRCNN.</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For some objects that have similar texture and color than the background, and are outside its context, FasterRCNN tends to missclasify them, while MaskRCNN tends to directly not detect them.</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However, overall, both MaskRCNN and FasterRCNN are still able to correctly detect and label objects outside its context in almost all cases.</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267caa6ca0_1_145"/>
          <p:cNvSpPr txBox="1"/>
          <p:nvPr>
            <p:ph type="title"/>
          </p:nvPr>
        </p:nvSpPr>
        <p:spPr>
          <a:xfrm>
            <a:off x="729450" y="1322450"/>
            <a:ext cx="7688400" cy="175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Task b: </a:t>
            </a:r>
            <a:r>
              <a:rPr lang="es"/>
              <a:t>Detection in MSCOCO Dataset by transplanting new objects by co-occurrence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2251d8d628_0_0"/>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(b): Transplanting new objects by co-occurrence</a:t>
            </a:r>
            <a:endParaRPr>
              <a:solidFill>
                <a:schemeClr val="accent5"/>
              </a:solidFill>
            </a:endParaRPr>
          </a:p>
        </p:txBody>
      </p:sp>
      <p:pic>
        <p:nvPicPr>
          <p:cNvPr id="244" name="Google Shape;244;g22251d8d628_0_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45" name="Google Shape;245;g22251d8d628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46" name="Google Shape;246;g22251d8d628_0_0"/>
          <p:cNvSpPr txBox="1"/>
          <p:nvPr/>
        </p:nvSpPr>
        <p:spPr>
          <a:xfrm>
            <a:off x="259775" y="1180675"/>
            <a:ext cx="2695800" cy="3232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sz="1100"/>
              <a:t>We want to pick 2 pairs of random images to transplant objects from one image to the other. However, to do it smartly, we will transplant objects with less co-ocurrence, to make it difficult for the network.</a:t>
            </a:r>
            <a:endParaRPr sz="1100"/>
          </a:p>
          <a:p>
            <a:pPr indent="0" lvl="0" marL="457200" marR="0" rtl="0" algn="just">
              <a:lnSpc>
                <a:spcPct val="100000"/>
              </a:lnSpc>
              <a:spcBef>
                <a:spcPts val="0"/>
              </a:spcBef>
              <a:spcAft>
                <a:spcPts val="0"/>
              </a:spcAft>
              <a:buNone/>
            </a:pPr>
            <a:r>
              <a:t/>
            </a:r>
            <a:endParaRPr sz="1100"/>
          </a:p>
          <a:p>
            <a:pPr indent="0" lvl="0" marL="0" marR="0" rtl="0" algn="just">
              <a:lnSpc>
                <a:spcPct val="100000"/>
              </a:lnSpc>
              <a:spcBef>
                <a:spcPts val="0"/>
              </a:spcBef>
              <a:spcAft>
                <a:spcPts val="0"/>
              </a:spcAft>
              <a:buNone/>
            </a:pPr>
            <a:r>
              <a:rPr lang="es" sz="1100"/>
              <a:t>Therefore, we compute the co-ocurrence matrix of all the COCO classes.</a:t>
            </a:r>
            <a:endParaRPr sz="1100"/>
          </a:p>
          <a:p>
            <a:pPr indent="0" lvl="0" marL="457200" marR="0" rtl="0" algn="just">
              <a:lnSpc>
                <a:spcPct val="100000"/>
              </a:lnSpc>
              <a:spcBef>
                <a:spcPts val="0"/>
              </a:spcBef>
              <a:spcAft>
                <a:spcPts val="0"/>
              </a:spcAft>
              <a:buNone/>
            </a:pPr>
            <a:r>
              <a:t/>
            </a:r>
            <a:endParaRPr sz="1100"/>
          </a:p>
          <a:p>
            <a:pPr indent="0" lvl="0" marL="0" marR="0" rtl="0" algn="just">
              <a:lnSpc>
                <a:spcPct val="100000"/>
              </a:lnSpc>
              <a:spcBef>
                <a:spcPts val="0"/>
              </a:spcBef>
              <a:spcAft>
                <a:spcPts val="0"/>
              </a:spcAft>
              <a:buNone/>
            </a:pPr>
            <a:r>
              <a:rPr lang="es" sz="1100"/>
              <a:t>First of all, we display here just the top with higher (1/co-ocurrence), since all the classes are too much for a nice visualization.</a:t>
            </a:r>
            <a:endParaRPr sz="1100"/>
          </a:p>
          <a:p>
            <a:pPr indent="0" lvl="0" marL="457200" marR="0" rtl="0" algn="just">
              <a:lnSpc>
                <a:spcPct val="100000"/>
              </a:lnSpc>
              <a:spcBef>
                <a:spcPts val="0"/>
              </a:spcBef>
              <a:spcAft>
                <a:spcPts val="0"/>
              </a:spcAft>
              <a:buNone/>
            </a:pPr>
            <a:r>
              <a:t/>
            </a:r>
            <a:endParaRPr sz="1100"/>
          </a:p>
          <a:p>
            <a:pPr indent="0" lvl="0" marL="0" marR="0" rtl="0" algn="just">
              <a:lnSpc>
                <a:spcPct val="100000"/>
              </a:lnSpc>
              <a:spcBef>
                <a:spcPts val="0"/>
              </a:spcBef>
              <a:spcAft>
                <a:spcPts val="0"/>
              </a:spcAft>
              <a:buNone/>
            </a:pPr>
            <a:r>
              <a:rPr lang="es" sz="1100"/>
              <a:t>We also display here the objects with highest co-ocurrence for curiosity:</a:t>
            </a:r>
            <a:endParaRPr sz="1100"/>
          </a:p>
        </p:txBody>
      </p:sp>
      <p:pic>
        <p:nvPicPr>
          <p:cNvPr id="247" name="Google Shape;247;g22251d8d628_0_0"/>
          <p:cNvPicPr preferRelativeResize="0"/>
          <p:nvPr/>
        </p:nvPicPr>
        <p:blipFill rotWithShape="1">
          <a:blip r:embed="rId4">
            <a:alphaModFix/>
          </a:blip>
          <a:srcRect b="0" l="0" r="9264" t="6890"/>
          <a:stretch/>
        </p:blipFill>
        <p:spPr>
          <a:xfrm>
            <a:off x="2932925" y="1248913"/>
            <a:ext cx="3144924" cy="3227126"/>
          </a:xfrm>
          <a:prstGeom prst="rect">
            <a:avLst/>
          </a:prstGeom>
          <a:noFill/>
          <a:ln>
            <a:noFill/>
          </a:ln>
        </p:spPr>
      </p:pic>
      <p:pic>
        <p:nvPicPr>
          <p:cNvPr id="248" name="Google Shape;248;g22251d8d628_0_0"/>
          <p:cNvPicPr preferRelativeResize="0"/>
          <p:nvPr/>
        </p:nvPicPr>
        <p:blipFill rotWithShape="1">
          <a:blip r:embed="rId5">
            <a:alphaModFix/>
          </a:blip>
          <a:srcRect b="0" l="0" r="9698" t="0"/>
          <a:stretch/>
        </p:blipFill>
        <p:spPr>
          <a:xfrm>
            <a:off x="6046275" y="1086350"/>
            <a:ext cx="3071724" cy="34017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2240557c02_0_13"/>
          <p:cNvSpPr txBox="1"/>
          <p:nvPr/>
        </p:nvSpPr>
        <p:spPr>
          <a:xfrm>
            <a:off x="423450" y="1485475"/>
            <a:ext cx="84270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a:t>Methodology:</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s"/>
              <a:t>We use the objects with higher (1/co-ocurrence).</a:t>
            </a:r>
            <a:endParaRPr/>
          </a:p>
          <a:p>
            <a:pPr indent="0" lvl="0" marL="0" marR="0" rtl="0" algn="l">
              <a:lnSpc>
                <a:spcPct val="100000"/>
              </a:lnSpc>
              <a:spcBef>
                <a:spcPts val="0"/>
              </a:spcBef>
              <a:spcAft>
                <a:spcPts val="0"/>
              </a:spcAft>
              <a:buNone/>
            </a:pPr>
            <a:r>
              <a:t/>
            </a:r>
            <a:endParaRPr/>
          </a:p>
          <a:p>
            <a:pPr indent="-317500" lvl="0" marL="457200" marR="0" rtl="0" algn="just">
              <a:lnSpc>
                <a:spcPct val="100000"/>
              </a:lnSpc>
              <a:spcBef>
                <a:spcPts val="0"/>
              </a:spcBef>
              <a:spcAft>
                <a:spcPts val="0"/>
              </a:spcAft>
              <a:buSzPts val="1400"/>
              <a:buChar char="●"/>
            </a:pPr>
            <a:r>
              <a:rPr lang="es"/>
              <a:t>We take one image I of test subset that has one of those classes, and one image J of the val subset that also has one of those classes, and then we transplant one of those objects from Image J into image I in a random position.</a:t>
            </a:r>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s"/>
              <a:t>Then we evaluate the object detection in the modified image I.</a:t>
            </a:r>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s"/>
              <a:t>Note that all the process is automatic.</a:t>
            </a:r>
            <a:endParaRPr/>
          </a:p>
        </p:txBody>
      </p:sp>
      <p:sp>
        <p:nvSpPr>
          <p:cNvPr id="254" name="Google Shape;254;g22240557c02_0_13"/>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(b): Transplanting new objects by co-occurrence</a:t>
            </a:r>
            <a:endParaRPr>
              <a:solidFill>
                <a:schemeClr val="accent5"/>
              </a:solidFill>
            </a:endParaRPr>
          </a:p>
        </p:txBody>
      </p:sp>
      <p:pic>
        <p:nvPicPr>
          <p:cNvPr id="255" name="Google Shape;255;g22240557c02_0_13"/>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56" name="Google Shape;256;g22240557c02_0_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g223323a3f54_0_1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62" name="Google Shape;262;g223323a3f54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63" name="Google Shape;263;g223323a3f54_0_10"/>
          <p:cNvSpPr txBox="1"/>
          <p:nvPr/>
        </p:nvSpPr>
        <p:spPr>
          <a:xfrm>
            <a:off x="464350" y="866175"/>
            <a:ext cx="776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223323a3f54_0_10"/>
          <p:cNvSpPr txBox="1"/>
          <p:nvPr>
            <p:ph idx="1" type="body"/>
          </p:nvPr>
        </p:nvSpPr>
        <p:spPr>
          <a:xfrm>
            <a:off x="431550" y="789125"/>
            <a:ext cx="8520600" cy="3416400"/>
          </a:xfrm>
          <a:prstGeom prst="rect">
            <a:avLst/>
          </a:prstGeom>
          <a:noFill/>
          <a:ln>
            <a:noFill/>
          </a:ln>
        </p:spPr>
        <p:txBody>
          <a:bodyPr anchorCtr="0" anchor="t" bIns="91425" lIns="91425" spcFirstLastPara="1" rIns="91425" wrap="square" tIns="91425">
            <a:normAutofit/>
          </a:bodyPr>
          <a:lstStyle/>
          <a:p>
            <a:pPr indent="-321754" lvl="0" marL="457200" rtl="0" algn="l">
              <a:lnSpc>
                <a:spcPct val="150000"/>
              </a:lnSpc>
              <a:spcBef>
                <a:spcPts val="0"/>
              </a:spcBef>
              <a:spcAft>
                <a:spcPts val="0"/>
              </a:spcAft>
              <a:buClr>
                <a:schemeClr val="dk1"/>
              </a:buClr>
              <a:buSzPts val="1467"/>
              <a:buChar char="●"/>
            </a:pPr>
            <a:r>
              <a:rPr lang="es" sz="1467">
                <a:solidFill>
                  <a:schemeClr val="dk1"/>
                </a:solidFill>
              </a:rPr>
              <a:t>In all the cases we analyzed, the Mask-RCNN is still able to correctly recognize the transplanted dogs.</a:t>
            </a:r>
            <a:endParaRPr sz="1467">
              <a:solidFill>
                <a:schemeClr val="dk1"/>
              </a:solidFill>
            </a:endParaRPr>
          </a:p>
          <a:p>
            <a:pPr indent="0" lvl="0" marL="0" rtl="0" algn="l">
              <a:lnSpc>
                <a:spcPct val="95000"/>
              </a:lnSpc>
              <a:spcBef>
                <a:spcPts val="0"/>
              </a:spcBef>
              <a:spcAft>
                <a:spcPts val="0"/>
              </a:spcAft>
              <a:buSzPts val="1800"/>
              <a:buNone/>
            </a:pPr>
            <a:r>
              <a:t/>
            </a:r>
            <a:endParaRPr sz="914"/>
          </a:p>
        </p:txBody>
      </p:sp>
      <p:sp>
        <p:nvSpPr>
          <p:cNvPr id="265" name="Google Shape;265;g223323a3f54_0_10"/>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(b): Transplanting dogs</a:t>
            </a:r>
            <a:endParaRPr>
              <a:solidFill>
                <a:schemeClr val="accent5"/>
              </a:solidFill>
            </a:endParaRPr>
          </a:p>
        </p:txBody>
      </p:sp>
      <p:pic>
        <p:nvPicPr>
          <p:cNvPr id="266" name="Google Shape;266;g223323a3f54_0_10"/>
          <p:cNvPicPr preferRelativeResize="0"/>
          <p:nvPr/>
        </p:nvPicPr>
        <p:blipFill>
          <a:blip r:embed="rId4">
            <a:alphaModFix/>
          </a:blip>
          <a:stretch>
            <a:fillRect/>
          </a:stretch>
        </p:blipFill>
        <p:spPr>
          <a:xfrm>
            <a:off x="464350" y="1575852"/>
            <a:ext cx="3899566" cy="2924675"/>
          </a:xfrm>
          <a:prstGeom prst="rect">
            <a:avLst/>
          </a:prstGeom>
          <a:noFill/>
          <a:ln>
            <a:noFill/>
          </a:ln>
        </p:spPr>
      </p:pic>
      <p:pic>
        <p:nvPicPr>
          <p:cNvPr id="267" name="Google Shape;267;g223323a3f54_0_10"/>
          <p:cNvPicPr preferRelativeResize="0"/>
          <p:nvPr/>
        </p:nvPicPr>
        <p:blipFill>
          <a:blip r:embed="rId5">
            <a:alphaModFix/>
          </a:blip>
          <a:stretch>
            <a:fillRect/>
          </a:stretch>
        </p:blipFill>
        <p:spPr>
          <a:xfrm>
            <a:off x="4423800" y="1488726"/>
            <a:ext cx="4015741" cy="301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g223323a3f54_0_2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73" name="Google Shape;273;g223323a3f54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74" name="Google Shape;274;g223323a3f54_0_21"/>
          <p:cNvSpPr txBox="1"/>
          <p:nvPr/>
        </p:nvSpPr>
        <p:spPr>
          <a:xfrm>
            <a:off x="464350" y="866175"/>
            <a:ext cx="776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223323a3f54_0_21"/>
          <p:cNvSpPr txBox="1"/>
          <p:nvPr>
            <p:ph idx="1" type="body"/>
          </p:nvPr>
        </p:nvSpPr>
        <p:spPr>
          <a:xfrm>
            <a:off x="431550" y="941525"/>
            <a:ext cx="8520600" cy="3416400"/>
          </a:xfrm>
          <a:prstGeom prst="rect">
            <a:avLst/>
          </a:prstGeom>
          <a:noFill/>
          <a:ln>
            <a:noFill/>
          </a:ln>
        </p:spPr>
        <p:txBody>
          <a:bodyPr anchorCtr="0" anchor="t" bIns="91425" lIns="91425" spcFirstLastPara="1" rIns="91425" wrap="square" tIns="91425">
            <a:normAutofit/>
          </a:bodyPr>
          <a:lstStyle/>
          <a:p>
            <a:pPr indent="-321754" lvl="0" marL="457200" rtl="0" algn="l">
              <a:lnSpc>
                <a:spcPct val="150000"/>
              </a:lnSpc>
              <a:spcBef>
                <a:spcPts val="0"/>
              </a:spcBef>
              <a:spcAft>
                <a:spcPts val="0"/>
              </a:spcAft>
              <a:buClr>
                <a:schemeClr val="dk1"/>
              </a:buClr>
              <a:buSzPts val="1467"/>
              <a:buChar char="●"/>
            </a:pPr>
            <a:r>
              <a:rPr lang="es" sz="1467">
                <a:solidFill>
                  <a:schemeClr val="dk1"/>
                </a:solidFill>
              </a:rPr>
              <a:t>In all the cases the Mask-RCNN is still able to correctly recognize the transplanted clocks.</a:t>
            </a:r>
            <a:endParaRPr sz="1467">
              <a:solidFill>
                <a:schemeClr val="dk1"/>
              </a:solidFill>
            </a:endParaRPr>
          </a:p>
          <a:p>
            <a:pPr indent="0" lvl="0" marL="0" rtl="0" algn="l">
              <a:lnSpc>
                <a:spcPct val="95000"/>
              </a:lnSpc>
              <a:spcBef>
                <a:spcPts val="0"/>
              </a:spcBef>
              <a:spcAft>
                <a:spcPts val="0"/>
              </a:spcAft>
              <a:buSzPts val="1800"/>
              <a:buNone/>
            </a:pPr>
            <a:r>
              <a:t/>
            </a:r>
            <a:endParaRPr sz="1014"/>
          </a:p>
        </p:txBody>
      </p:sp>
      <p:sp>
        <p:nvSpPr>
          <p:cNvPr id="276" name="Google Shape;276;g223323a3f54_0_21"/>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(b): Transplanting clocks</a:t>
            </a:r>
            <a:endParaRPr>
              <a:solidFill>
                <a:schemeClr val="accent5"/>
              </a:solidFill>
            </a:endParaRPr>
          </a:p>
        </p:txBody>
      </p:sp>
      <p:pic>
        <p:nvPicPr>
          <p:cNvPr id="277" name="Google Shape;277;g223323a3f54_0_21"/>
          <p:cNvPicPr preferRelativeResize="0"/>
          <p:nvPr/>
        </p:nvPicPr>
        <p:blipFill>
          <a:blip r:embed="rId4">
            <a:alphaModFix/>
          </a:blip>
          <a:stretch>
            <a:fillRect/>
          </a:stretch>
        </p:blipFill>
        <p:spPr>
          <a:xfrm>
            <a:off x="513125" y="1464875"/>
            <a:ext cx="2316250" cy="3088351"/>
          </a:xfrm>
          <a:prstGeom prst="rect">
            <a:avLst/>
          </a:prstGeom>
          <a:noFill/>
          <a:ln>
            <a:noFill/>
          </a:ln>
        </p:spPr>
      </p:pic>
      <p:pic>
        <p:nvPicPr>
          <p:cNvPr id="278" name="Google Shape;278;g223323a3f54_0_21"/>
          <p:cNvPicPr preferRelativeResize="0"/>
          <p:nvPr/>
        </p:nvPicPr>
        <p:blipFill>
          <a:blip r:embed="rId5">
            <a:alphaModFix/>
          </a:blip>
          <a:stretch>
            <a:fillRect/>
          </a:stretch>
        </p:blipFill>
        <p:spPr>
          <a:xfrm>
            <a:off x="3058150" y="1464875"/>
            <a:ext cx="4632524" cy="3088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g223323a3f54_0_34"/>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84" name="Google Shape;284;g223323a3f54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85" name="Google Shape;285;g223323a3f54_0_34"/>
          <p:cNvSpPr txBox="1"/>
          <p:nvPr/>
        </p:nvSpPr>
        <p:spPr>
          <a:xfrm>
            <a:off x="464350" y="866175"/>
            <a:ext cx="776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223323a3f54_0_34"/>
          <p:cNvSpPr txBox="1"/>
          <p:nvPr>
            <p:ph idx="1" type="body"/>
          </p:nvPr>
        </p:nvSpPr>
        <p:spPr>
          <a:xfrm>
            <a:off x="431550" y="866175"/>
            <a:ext cx="8520600" cy="3339300"/>
          </a:xfrm>
          <a:prstGeom prst="rect">
            <a:avLst/>
          </a:prstGeom>
          <a:noFill/>
          <a:ln>
            <a:noFill/>
          </a:ln>
        </p:spPr>
        <p:txBody>
          <a:bodyPr anchorCtr="0" anchor="t" bIns="91425" lIns="91425" spcFirstLastPara="1" rIns="91425" wrap="square" tIns="91425">
            <a:normAutofit/>
          </a:bodyPr>
          <a:lstStyle/>
          <a:p>
            <a:pPr indent="-321754" lvl="0" marL="457200" rtl="0" algn="l">
              <a:lnSpc>
                <a:spcPct val="150000"/>
              </a:lnSpc>
              <a:spcBef>
                <a:spcPts val="0"/>
              </a:spcBef>
              <a:spcAft>
                <a:spcPts val="0"/>
              </a:spcAft>
              <a:buClr>
                <a:schemeClr val="dk1"/>
              </a:buClr>
              <a:buSzPts val="1467"/>
              <a:buChar char="●"/>
            </a:pPr>
            <a:r>
              <a:rPr lang="es" sz="1467">
                <a:solidFill>
                  <a:schemeClr val="dk1"/>
                </a:solidFill>
              </a:rPr>
              <a:t>Mask RCNN sometimes fails to recognize the TV. Note that in this case it may be because of the placement of the tv, since the </a:t>
            </a:r>
            <a:r>
              <a:rPr lang="es" sz="1467">
                <a:solidFill>
                  <a:schemeClr val="dk1"/>
                </a:solidFill>
              </a:rPr>
              <a:t>surroundings</a:t>
            </a:r>
            <a:r>
              <a:rPr lang="es" sz="1467">
                <a:solidFill>
                  <a:schemeClr val="dk1"/>
                </a:solidFill>
              </a:rPr>
              <a:t> have a similar color (image on the right).</a:t>
            </a:r>
            <a:endParaRPr sz="1467">
              <a:solidFill>
                <a:schemeClr val="dk1"/>
              </a:solidFill>
            </a:endParaRPr>
          </a:p>
          <a:p>
            <a:pPr indent="0" lvl="0" marL="0" rtl="0" algn="l">
              <a:lnSpc>
                <a:spcPct val="95000"/>
              </a:lnSpc>
              <a:spcBef>
                <a:spcPts val="0"/>
              </a:spcBef>
              <a:spcAft>
                <a:spcPts val="0"/>
              </a:spcAft>
              <a:buSzPts val="1800"/>
              <a:buNone/>
            </a:pPr>
            <a:r>
              <a:t/>
            </a:r>
            <a:endParaRPr sz="1014"/>
          </a:p>
        </p:txBody>
      </p:sp>
      <p:pic>
        <p:nvPicPr>
          <p:cNvPr id="287" name="Google Shape;287;g223323a3f54_0_34"/>
          <p:cNvPicPr preferRelativeResize="0"/>
          <p:nvPr/>
        </p:nvPicPr>
        <p:blipFill>
          <a:blip r:embed="rId4">
            <a:alphaModFix/>
          </a:blip>
          <a:stretch>
            <a:fillRect/>
          </a:stretch>
        </p:blipFill>
        <p:spPr>
          <a:xfrm>
            <a:off x="4862425" y="1619225"/>
            <a:ext cx="4063399" cy="3034000"/>
          </a:xfrm>
          <a:prstGeom prst="rect">
            <a:avLst/>
          </a:prstGeom>
          <a:noFill/>
          <a:ln>
            <a:noFill/>
          </a:ln>
        </p:spPr>
      </p:pic>
      <p:pic>
        <p:nvPicPr>
          <p:cNvPr id="288" name="Google Shape;288;g223323a3f54_0_34"/>
          <p:cNvPicPr preferRelativeResize="0"/>
          <p:nvPr/>
        </p:nvPicPr>
        <p:blipFill>
          <a:blip r:embed="rId5">
            <a:alphaModFix/>
          </a:blip>
          <a:stretch>
            <a:fillRect/>
          </a:stretch>
        </p:blipFill>
        <p:spPr>
          <a:xfrm>
            <a:off x="505638" y="1626225"/>
            <a:ext cx="4026675" cy="3019999"/>
          </a:xfrm>
          <a:prstGeom prst="rect">
            <a:avLst/>
          </a:prstGeom>
          <a:noFill/>
          <a:ln>
            <a:noFill/>
          </a:ln>
        </p:spPr>
      </p:pic>
      <p:sp>
        <p:nvSpPr>
          <p:cNvPr id="289" name="Google Shape;289;g223323a3f54_0_34"/>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(b): Transplanting a TV</a:t>
            </a:r>
            <a:endParaRPr>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2240557c02_0_5"/>
          <p:cNvSpPr txBox="1"/>
          <p:nvPr>
            <p:ph idx="1" type="body"/>
          </p:nvPr>
        </p:nvSpPr>
        <p:spPr>
          <a:xfrm>
            <a:off x="431550" y="101772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chemeClr val="dk1"/>
              </a:buClr>
              <a:buSzPts val="1400"/>
              <a:buChar char="●"/>
            </a:pPr>
            <a:r>
              <a:rPr lang="es" sz="1400">
                <a:solidFill>
                  <a:schemeClr val="dk1"/>
                </a:solidFill>
              </a:rPr>
              <a:t>Some other objects like laptops and potted plants are always still recognized:</a:t>
            </a:r>
            <a:endParaRPr sz="1400">
              <a:solidFill>
                <a:schemeClr val="dk1"/>
              </a:solidFill>
            </a:endParaRPr>
          </a:p>
          <a:p>
            <a:pPr indent="0" lvl="0" marL="0" rtl="0" algn="l">
              <a:lnSpc>
                <a:spcPct val="95000"/>
              </a:lnSpc>
              <a:spcBef>
                <a:spcPts val="0"/>
              </a:spcBef>
              <a:spcAft>
                <a:spcPts val="0"/>
              </a:spcAft>
              <a:buSzPts val="1800"/>
              <a:buNone/>
            </a:pPr>
            <a:r>
              <a:t/>
            </a:r>
            <a:endParaRPr sz="1400"/>
          </a:p>
        </p:txBody>
      </p:sp>
      <p:sp>
        <p:nvSpPr>
          <p:cNvPr id="295" name="Google Shape;295;g22240557c02_0_5"/>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(b): Transplanting a laptop</a:t>
            </a:r>
            <a:endParaRPr>
              <a:solidFill>
                <a:schemeClr val="accent5"/>
              </a:solidFill>
            </a:endParaRPr>
          </a:p>
        </p:txBody>
      </p:sp>
      <p:pic>
        <p:nvPicPr>
          <p:cNvPr id="296" name="Google Shape;296;g22240557c02_0_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97" name="Google Shape;297;g22240557c02_0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298" name="Google Shape;298;g22240557c02_0_5"/>
          <p:cNvPicPr preferRelativeResize="0"/>
          <p:nvPr/>
        </p:nvPicPr>
        <p:blipFill rotWithShape="1">
          <a:blip r:embed="rId4">
            <a:alphaModFix/>
          </a:blip>
          <a:srcRect b="56042" l="0" r="0" t="0"/>
          <a:stretch/>
        </p:blipFill>
        <p:spPr>
          <a:xfrm>
            <a:off x="403200" y="1649000"/>
            <a:ext cx="4004009" cy="2640125"/>
          </a:xfrm>
          <a:prstGeom prst="rect">
            <a:avLst/>
          </a:prstGeom>
          <a:noFill/>
          <a:ln>
            <a:noFill/>
          </a:ln>
        </p:spPr>
      </p:pic>
      <p:pic>
        <p:nvPicPr>
          <p:cNvPr id="299" name="Google Shape;299;g22240557c02_0_5"/>
          <p:cNvPicPr preferRelativeResize="0"/>
          <p:nvPr/>
        </p:nvPicPr>
        <p:blipFill rotWithShape="1">
          <a:blip r:embed="rId5">
            <a:alphaModFix/>
          </a:blip>
          <a:srcRect b="0" l="0" r="0" t="6463"/>
          <a:stretch/>
        </p:blipFill>
        <p:spPr>
          <a:xfrm>
            <a:off x="4463125" y="1649000"/>
            <a:ext cx="4292350" cy="2640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g1f9d24be3a9_0_1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05" name="Google Shape;305;g1f9d24be3a9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06" name="Google Shape;306;g1f9d24be3a9_0_10"/>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(b): Summary</a:t>
            </a:r>
            <a:endParaRPr>
              <a:solidFill>
                <a:schemeClr val="accent5"/>
              </a:solidFill>
            </a:endParaRPr>
          </a:p>
        </p:txBody>
      </p:sp>
      <p:sp>
        <p:nvSpPr>
          <p:cNvPr id="307" name="Google Shape;307;g1f9d24be3a9_0_10"/>
          <p:cNvSpPr txBox="1"/>
          <p:nvPr/>
        </p:nvSpPr>
        <p:spPr>
          <a:xfrm>
            <a:off x="484675" y="860550"/>
            <a:ext cx="7987800" cy="374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We compute the (1/co-ocurrence) matrix of the objects that appear in the validation subset groundtruth.</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We transplant the least co-ocurrenced objects into other random images that also have those objects, at a random position.</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Char char="●"/>
            </a:pPr>
            <a:r>
              <a:rPr lang="es">
                <a:solidFill>
                  <a:schemeClr val="dk1"/>
                </a:solidFill>
              </a:rPr>
              <a:t>We evaluate the object detection in the new modified image using Mask-RCNN.</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s">
                <a:solidFill>
                  <a:schemeClr val="dk1"/>
                </a:solidFill>
              </a:rPr>
              <a:t>In all the cases we analyzed, Mask-RCNN is still able to correctly recognize the transplanted objects. Specially for the case of the dogs and the clocks.</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s">
                <a:solidFill>
                  <a:schemeClr val="dk1"/>
                </a:solidFill>
              </a:rPr>
              <a:t>However, in a few cases it fails in recognizing the TVs. It does not missclasify them, it just do not detect them. It happens specially when the background is dark, like the TV color.</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Tasks</a:t>
            </a:r>
            <a:endParaRPr>
              <a:solidFill>
                <a:schemeClr val="accent5"/>
              </a:solidFill>
            </a:endParaRPr>
          </a:p>
        </p:txBody>
      </p:sp>
      <p:sp>
        <p:nvSpPr>
          <p:cNvPr id="141" name="Google Shape;141;p2"/>
          <p:cNvSpPr txBox="1"/>
          <p:nvPr>
            <p:ph idx="1" type="body"/>
          </p:nvPr>
        </p:nvSpPr>
        <p:spPr>
          <a:xfrm>
            <a:off x="845100" y="1381075"/>
            <a:ext cx="7380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s" sz="1667">
                <a:solidFill>
                  <a:schemeClr val="dk1"/>
                </a:solidFill>
              </a:rPr>
              <a:t> Week 3</a:t>
            </a:r>
            <a:endParaRPr b="1" sz="1667">
              <a:solidFill>
                <a:schemeClr val="dk1"/>
              </a:solidFill>
            </a:endParaRPr>
          </a:p>
          <a:p>
            <a:pPr indent="0" lvl="0" marL="0" rtl="0" algn="l">
              <a:lnSpc>
                <a:spcPct val="150000"/>
              </a:lnSpc>
              <a:spcBef>
                <a:spcPts val="0"/>
              </a:spcBef>
              <a:spcAft>
                <a:spcPts val="0"/>
              </a:spcAft>
              <a:buSzPts val="1800"/>
              <a:buNone/>
            </a:pPr>
            <a:r>
              <a:t/>
            </a:r>
            <a:endParaRPr sz="1315">
              <a:solidFill>
                <a:schemeClr val="dk1"/>
              </a:solidFill>
            </a:endParaRPr>
          </a:p>
          <a:p>
            <a:pPr indent="0" lvl="0" marL="0" rtl="0" algn="l">
              <a:spcBef>
                <a:spcPts val="0"/>
              </a:spcBef>
              <a:spcAft>
                <a:spcPts val="0"/>
              </a:spcAft>
              <a:buNone/>
            </a:pPr>
            <a:r>
              <a:rPr lang="es" sz="1500">
                <a:solidFill>
                  <a:schemeClr val="dk1"/>
                </a:solidFill>
              </a:rPr>
              <a:t>a. Detection and segmentation in Out-of-Context Dataset. </a:t>
            </a:r>
            <a:endParaRPr sz="1500">
              <a:solidFill>
                <a:schemeClr val="dk1"/>
              </a:solidFill>
            </a:endParaRPr>
          </a:p>
          <a:p>
            <a:pPr indent="0" lvl="0" marL="0" rtl="0" algn="l">
              <a:spcBef>
                <a:spcPts val="0"/>
              </a:spcBef>
              <a:spcAft>
                <a:spcPts val="0"/>
              </a:spcAft>
              <a:buNone/>
            </a:pPr>
            <a:r>
              <a:rPr lang="es" sz="1500">
                <a:solidFill>
                  <a:schemeClr val="dk1"/>
                </a:solidFill>
              </a:rPr>
              <a:t>b. Detection in MSCOCO Dataset by transplanting new objects by co-occurrence. </a:t>
            </a:r>
            <a:endParaRPr sz="1500">
              <a:solidFill>
                <a:schemeClr val="dk1"/>
              </a:solidFill>
            </a:endParaRPr>
          </a:p>
          <a:p>
            <a:pPr indent="0" lvl="0" marL="0" rtl="0" algn="l">
              <a:spcBef>
                <a:spcPts val="0"/>
              </a:spcBef>
              <a:spcAft>
                <a:spcPts val="0"/>
              </a:spcAft>
              <a:buNone/>
            </a:pPr>
            <a:r>
              <a:rPr lang="es" sz="1500">
                <a:solidFill>
                  <a:schemeClr val="dk1"/>
                </a:solidFill>
              </a:rPr>
              <a:t>c. Detection in MSCOCO Dataset by qualitatively Transplant. </a:t>
            </a:r>
            <a:endParaRPr sz="1500">
              <a:solidFill>
                <a:schemeClr val="dk1"/>
              </a:solidFill>
            </a:endParaRPr>
          </a:p>
          <a:p>
            <a:pPr indent="0" lvl="0" marL="0" rtl="0" algn="l">
              <a:spcBef>
                <a:spcPts val="0"/>
              </a:spcBef>
              <a:spcAft>
                <a:spcPts val="0"/>
              </a:spcAft>
              <a:buNone/>
            </a:pPr>
            <a:r>
              <a:rPr lang="es" sz="1500">
                <a:solidFill>
                  <a:schemeClr val="dk1"/>
                </a:solidFill>
              </a:rPr>
              <a:t>d. Detection in MSCOCO Dataset by Feature interference.</a:t>
            </a:r>
            <a:endParaRPr sz="1500">
              <a:solidFill>
                <a:schemeClr val="dk1"/>
              </a:solidFill>
            </a:endParaRPr>
          </a:p>
          <a:p>
            <a:pPr indent="0" lvl="0" marL="0" rtl="0" algn="l">
              <a:spcBef>
                <a:spcPts val="0"/>
              </a:spcBef>
              <a:spcAft>
                <a:spcPts val="0"/>
              </a:spcAft>
              <a:buNone/>
            </a:pPr>
            <a:r>
              <a:rPr lang="es" sz="1500">
                <a:solidFill>
                  <a:schemeClr val="dk1"/>
                </a:solidFill>
              </a:rPr>
              <a:t>e. Style transfer (optional) </a:t>
            </a:r>
            <a:endParaRPr sz="1500">
              <a:solidFill>
                <a:schemeClr val="dk1"/>
              </a:solidFill>
            </a:endParaRPr>
          </a:p>
          <a:p>
            <a:pPr indent="0" lvl="0" marL="0" rtl="0" algn="l">
              <a:spcBef>
                <a:spcPts val="0"/>
              </a:spcBef>
              <a:spcAft>
                <a:spcPts val="0"/>
              </a:spcAft>
              <a:buNone/>
            </a:pPr>
            <a:r>
              <a:rPr lang="es" sz="1500">
                <a:solidFill>
                  <a:schemeClr val="dk1"/>
                </a:solidFill>
              </a:rPr>
              <a:t>f.  Start writing paper: Methodology and Experiments</a:t>
            </a:r>
            <a:endParaRPr sz="814">
              <a:solidFill>
                <a:schemeClr val="dk1"/>
              </a:solidFill>
            </a:endParaRPr>
          </a:p>
        </p:txBody>
      </p:sp>
      <p:pic>
        <p:nvPicPr>
          <p:cNvPr id="142" name="Google Shape;142;p2"/>
          <p:cNvPicPr preferRelativeResize="0"/>
          <p:nvPr/>
        </p:nvPicPr>
        <p:blipFill rotWithShape="1">
          <a:blip r:embed="rId3">
            <a:alphaModFix/>
          </a:blip>
          <a:srcRect b="0" l="0" r="0" t="0"/>
          <a:stretch/>
        </p:blipFill>
        <p:spPr>
          <a:xfrm>
            <a:off x="0" y="4935825"/>
            <a:ext cx="8307276" cy="207675"/>
          </a:xfrm>
          <a:prstGeom prst="rect">
            <a:avLst/>
          </a:prstGeom>
          <a:noFill/>
          <a:ln>
            <a:noFill/>
          </a:ln>
        </p:spPr>
      </p:pic>
      <p:sp>
        <p:nvSpPr>
          <p:cNvPr id="143" name="Google Shape;14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2627a196f5_0_81"/>
          <p:cNvSpPr txBox="1"/>
          <p:nvPr>
            <p:ph type="title"/>
          </p:nvPr>
        </p:nvSpPr>
        <p:spPr>
          <a:xfrm>
            <a:off x="729450" y="1322450"/>
            <a:ext cx="7688400" cy="17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Task c: Qualitative analysis of transplanting an existing object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23780e20db_0_0"/>
          <p:cNvSpPr txBox="1"/>
          <p:nvPr>
            <p:ph idx="1" type="body"/>
          </p:nvPr>
        </p:nvSpPr>
        <p:spPr>
          <a:xfrm>
            <a:off x="405600" y="861525"/>
            <a:ext cx="4296300" cy="3416400"/>
          </a:xfrm>
          <a:prstGeom prst="rect">
            <a:avLst/>
          </a:prstGeom>
          <a:noFill/>
          <a:ln>
            <a:noFill/>
          </a:ln>
        </p:spPr>
        <p:txBody>
          <a:bodyPr anchorCtr="0" anchor="t" bIns="91425" lIns="91425" spcFirstLastPara="1" rIns="91425" wrap="square" tIns="91425">
            <a:normAutofit fontScale="92500" lnSpcReduction="20000"/>
          </a:bodyPr>
          <a:lstStyle/>
          <a:p>
            <a:pPr indent="-308894" lvl="0" marL="457200" rtl="0" algn="l">
              <a:lnSpc>
                <a:spcPct val="150000"/>
              </a:lnSpc>
              <a:spcBef>
                <a:spcPts val="0"/>
              </a:spcBef>
              <a:spcAft>
                <a:spcPts val="0"/>
              </a:spcAft>
              <a:buClr>
                <a:schemeClr val="dk1"/>
              </a:buClr>
              <a:buSzPct val="100000"/>
              <a:buChar char="●"/>
            </a:pPr>
            <a:r>
              <a:rPr lang="es" sz="1367">
                <a:solidFill>
                  <a:schemeClr val="dk1"/>
                </a:solidFill>
              </a:rPr>
              <a:t>Goal: examine the impact of transplanting an object within the same image on the detection of the duplicated object and surrounding objects</a:t>
            </a:r>
            <a:endParaRPr sz="1367">
              <a:solidFill>
                <a:schemeClr val="dk1"/>
              </a:solidFill>
            </a:endParaRPr>
          </a:p>
          <a:p>
            <a:pPr indent="-308894" lvl="0" marL="457200" rtl="0" algn="l">
              <a:lnSpc>
                <a:spcPct val="150000"/>
              </a:lnSpc>
              <a:spcBef>
                <a:spcPts val="0"/>
              </a:spcBef>
              <a:spcAft>
                <a:spcPts val="0"/>
              </a:spcAft>
              <a:buClr>
                <a:schemeClr val="dk1"/>
              </a:buClr>
              <a:buSzPct val="100000"/>
              <a:buChar char="●"/>
            </a:pPr>
            <a:r>
              <a:rPr lang="es" sz="1367">
                <a:solidFill>
                  <a:schemeClr val="dk1"/>
                </a:solidFill>
              </a:rPr>
              <a:t>Model used: Mask R-CNN 101 FPN</a:t>
            </a:r>
            <a:endParaRPr sz="1367">
              <a:solidFill>
                <a:schemeClr val="dk1"/>
              </a:solidFill>
            </a:endParaRPr>
          </a:p>
          <a:p>
            <a:pPr indent="-308894" lvl="0" marL="457200" rtl="0" algn="l">
              <a:lnSpc>
                <a:spcPct val="150000"/>
              </a:lnSpc>
              <a:spcBef>
                <a:spcPts val="0"/>
              </a:spcBef>
              <a:spcAft>
                <a:spcPts val="0"/>
              </a:spcAft>
              <a:buClr>
                <a:schemeClr val="dk1"/>
              </a:buClr>
              <a:buSzPct val="100000"/>
              <a:buChar char="●"/>
            </a:pPr>
            <a:r>
              <a:rPr lang="es" sz="1367">
                <a:solidFill>
                  <a:schemeClr val="dk1"/>
                </a:solidFill>
              </a:rPr>
              <a:t>Images: selected randomly from the COCO’s 2017 dataset. </a:t>
            </a:r>
            <a:endParaRPr sz="1367">
              <a:solidFill>
                <a:schemeClr val="dk1"/>
              </a:solidFill>
            </a:endParaRPr>
          </a:p>
          <a:p>
            <a:pPr indent="-308894" lvl="0" marL="457200" rtl="0" algn="l">
              <a:lnSpc>
                <a:spcPct val="150000"/>
              </a:lnSpc>
              <a:spcBef>
                <a:spcPts val="0"/>
              </a:spcBef>
              <a:spcAft>
                <a:spcPts val="0"/>
              </a:spcAft>
              <a:buClr>
                <a:schemeClr val="dk1"/>
              </a:buClr>
              <a:buSzPct val="100000"/>
              <a:buChar char="●"/>
            </a:pPr>
            <a:r>
              <a:rPr lang="es" sz="1367">
                <a:solidFill>
                  <a:schemeClr val="dk1"/>
                </a:solidFill>
              </a:rPr>
              <a:t>This section is divided in four main issues that we have encountered during the analysis: </a:t>
            </a:r>
            <a:endParaRPr sz="1367">
              <a:solidFill>
                <a:schemeClr val="dk1"/>
              </a:solidFill>
            </a:endParaRPr>
          </a:p>
          <a:p>
            <a:pPr indent="-308894" lvl="1" marL="914400" rtl="0" algn="l">
              <a:lnSpc>
                <a:spcPct val="150000"/>
              </a:lnSpc>
              <a:spcBef>
                <a:spcPts val="0"/>
              </a:spcBef>
              <a:spcAft>
                <a:spcPts val="0"/>
              </a:spcAft>
              <a:buClr>
                <a:schemeClr val="dk1"/>
              </a:buClr>
              <a:buSzPct val="100000"/>
              <a:buChar char="○"/>
            </a:pPr>
            <a:r>
              <a:rPr lang="es" sz="1367">
                <a:solidFill>
                  <a:schemeClr val="dk1"/>
                </a:solidFill>
              </a:rPr>
              <a:t>Background matters</a:t>
            </a:r>
            <a:endParaRPr sz="1367">
              <a:solidFill>
                <a:schemeClr val="dk1"/>
              </a:solidFill>
            </a:endParaRPr>
          </a:p>
          <a:p>
            <a:pPr indent="-308894" lvl="1" marL="914400" rtl="0" algn="l">
              <a:lnSpc>
                <a:spcPct val="150000"/>
              </a:lnSpc>
              <a:spcBef>
                <a:spcPts val="0"/>
              </a:spcBef>
              <a:spcAft>
                <a:spcPts val="0"/>
              </a:spcAft>
              <a:buClr>
                <a:schemeClr val="dk1"/>
              </a:buClr>
              <a:buSzPct val="100000"/>
              <a:buChar char="○"/>
            </a:pPr>
            <a:r>
              <a:rPr lang="es" sz="1367">
                <a:solidFill>
                  <a:schemeClr val="dk1"/>
                </a:solidFill>
              </a:rPr>
              <a:t>Overlaps</a:t>
            </a:r>
            <a:endParaRPr sz="1367">
              <a:solidFill>
                <a:schemeClr val="dk1"/>
              </a:solidFill>
            </a:endParaRPr>
          </a:p>
          <a:p>
            <a:pPr indent="-308894" lvl="1" marL="914400" rtl="0" algn="l">
              <a:lnSpc>
                <a:spcPct val="150000"/>
              </a:lnSpc>
              <a:spcBef>
                <a:spcPts val="0"/>
              </a:spcBef>
              <a:spcAft>
                <a:spcPts val="0"/>
              </a:spcAft>
              <a:buClr>
                <a:schemeClr val="dk1"/>
              </a:buClr>
              <a:buSzPct val="100000"/>
              <a:buChar char="○"/>
            </a:pPr>
            <a:r>
              <a:rPr lang="es" sz="1367">
                <a:solidFill>
                  <a:schemeClr val="dk1"/>
                </a:solidFill>
              </a:rPr>
              <a:t>Partial occlusions</a:t>
            </a:r>
            <a:endParaRPr sz="1367">
              <a:solidFill>
                <a:schemeClr val="dk1"/>
              </a:solidFill>
            </a:endParaRPr>
          </a:p>
          <a:p>
            <a:pPr indent="-308894" lvl="1" marL="914400" rtl="0" algn="l">
              <a:lnSpc>
                <a:spcPct val="150000"/>
              </a:lnSpc>
              <a:spcBef>
                <a:spcPts val="0"/>
              </a:spcBef>
              <a:spcAft>
                <a:spcPts val="0"/>
              </a:spcAft>
              <a:buClr>
                <a:schemeClr val="dk1"/>
              </a:buClr>
              <a:buSzPct val="100000"/>
              <a:buChar char="○"/>
            </a:pPr>
            <a:r>
              <a:rPr lang="es" sz="1367">
                <a:solidFill>
                  <a:schemeClr val="dk1"/>
                </a:solidFill>
              </a:rPr>
              <a:t>“Crowded”</a:t>
            </a:r>
            <a:endParaRPr sz="1367">
              <a:solidFill>
                <a:schemeClr val="dk1"/>
              </a:solidFill>
            </a:endParaRPr>
          </a:p>
          <a:p>
            <a:pPr indent="0" lvl="0" marL="0" rtl="0" algn="l">
              <a:lnSpc>
                <a:spcPct val="95000"/>
              </a:lnSpc>
              <a:spcBef>
                <a:spcPts val="0"/>
              </a:spcBef>
              <a:spcAft>
                <a:spcPts val="0"/>
              </a:spcAft>
              <a:buSzPct val="220858"/>
              <a:buNone/>
            </a:pPr>
            <a:r>
              <a:t/>
            </a:r>
            <a:endParaRPr sz="814"/>
          </a:p>
        </p:txBody>
      </p:sp>
      <p:sp>
        <p:nvSpPr>
          <p:cNvPr id="318" name="Google Shape;318;g223780e20db_0_0"/>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(c): Q</a:t>
            </a:r>
            <a:r>
              <a:rPr lang="es">
                <a:solidFill>
                  <a:schemeClr val="accent5"/>
                </a:solidFill>
              </a:rPr>
              <a:t>ualitatively Transplant</a:t>
            </a:r>
            <a:endParaRPr>
              <a:solidFill>
                <a:schemeClr val="accent5"/>
              </a:solidFill>
            </a:endParaRPr>
          </a:p>
        </p:txBody>
      </p:sp>
      <p:pic>
        <p:nvPicPr>
          <p:cNvPr id="319" name="Google Shape;319;g223780e20db_0_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20" name="Google Shape;320;g223780e20db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321" name="Google Shape;321;g223780e20db_0_0"/>
          <p:cNvPicPr preferRelativeResize="0"/>
          <p:nvPr/>
        </p:nvPicPr>
        <p:blipFill>
          <a:blip r:embed="rId4">
            <a:alphaModFix/>
          </a:blip>
          <a:stretch>
            <a:fillRect/>
          </a:stretch>
        </p:blipFill>
        <p:spPr>
          <a:xfrm>
            <a:off x="4922450" y="922113"/>
            <a:ext cx="3324851" cy="3208675"/>
          </a:xfrm>
          <a:prstGeom prst="rect">
            <a:avLst/>
          </a:prstGeom>
          <a:noFill/>
          <a:ln>
            <a:noFill/>
          </a:ln>
        </p:spPr>
      </p:pic>
      <p:sp>
        <p:nvSpPr>
          <p:cNvPr id="322" name="Google Shape;322;g223780e20db_0_0"/>
          <p:cNvSpPr txBox="1"/>
          <p:nvPr/>
        </p:nvSpPr>
        <p:spPr>
          <a:xfrm>
            <a:off x="736725" y="4502725"/>
            <a:ext cx="745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chemeClr val="dk1"/>
                </a:solidFill>
              </a:rPr>
              <a:t>[1] Rosenfeld, A., Zemel, R., &amp; Tsotsos, J. K. (2018). The Elephant in the Room. arXiv preprint arXiv:1808.03305.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23780e20db_0_9"/>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(c): Background matters: similar color</a:t>
            </a:r>
            <a:endParaRPr>
              <a:solidFill>
                <a:schemeClr val="accent5"/>
              </a:solidFill>
            </a:endParaRPr>
          </a:p>
        </p:txBody>
      </p:sp>
      <p:pic>
        <p:nvPicPr>
          <p:cNvPr id="328" name="Google Shape;328;g223780e20db_0_9"/>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29" name="Google Shape;329;g223780e20db_0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330" name="Google Shape;330;g223780e20db_0_9"/>
          <p:cNvPicPr preferRelativeResize="0"/>
          <p:nvPr/>
        </p:nvPicPr>
        <p:blipFill>
          <a:blip r:embed="rId4">
            <a:alphaModFix/>
          </a:blip>
          <a:stretch>
            <a:fillRect/>
          </a:stretch>
        </p:blipFill>
        <p:spPr>
          <a:xfrm>
            <a:off x="248501" y="890900"/>
            <a:ext cx="2387449" cy="1634928"/>
          </a:xfrm>
          <a:prstGeom prst="rect">
            <a:avLst/>
          </a:prstGeom>
          <a:noFill/>
          <a:ln cap="flat" cmpd="sng" w="9525">
            <a:solidFill>
              <a:schemeClr val="dk2"/>
            </a:solidFill>
            <a:prstDash val="solid"/>
            <a:round/>
            <a:headEnd len="sm" w="sm" type="none"/>
            <a:tailEnd len="sm" w="sm" type="none"/>
          </a:ln>
        </p:spPr>
      </p:pic>
      <p:pic>
        <p:nvPicPr>
          <p:cNvPr id="331" name="Google Shape;331;g223780e20db_0_9"/>
          <p:cNvPicPr preferRelativeResize="0"/>
          <p:nvPr/>
        </p:nvPicPr>
        <p:blipFill>
          <a:blip r:embed="rId5">
            <a:alphaModFix/>
          </a:blip>
          <a:stretch>
            <a:fillRect/>
          </a:stretch>
        </p:blipFill>
        <p:spPr>
          <a:xfrm>
            <a:off x="3280318" y="890913"/>
            <a:ext cx="2387449" cy="1634928"/>
          </a:xfrm>
          <a:prstGeom prst="rect">
            <a:avLst/>
          </a:prstGeom>
          <a:noFill/>
          <a:ln cap="flat" cmpd="sng" w="9525">
            <a:solidFill>
              <a:srgbClr val="00FF00"/>
            </a:solidFill>
            <a:prstDash val="solid"/>
            <a:round/>
            <a:headEnd len="sm" w="sm" type="none"/>
            <a:tailEnd len="sm" w="sm" type="none"/>
          </a:ln>
        </p:spPr>
      </p:pic>
      <p:pic>
        <p:nvPicPr>
          <p:cNvPr id="332" name="Google Shape;332;g223780e20db_0_9"/>
          <p:cNvPicPr preferRelativeResize="0"/>
          <p:nvPr/>
        </p:nvPicPr>
        <p:blipFill>
          <a:blip r:embed="rId6">
            <a:alphaModFix/>
          </a:blip>
          <a:stretch>
            <a:fillRect/>
          </a:stretch>
        </p:blipFill>
        <p:spPr>
          <a:xfrm>
            <a:off x="6394496" y="890914"/>
            <a:ext cx="2387532" cy="1634928"/>
          </a:xfrm>
          <a:prstGeom prst="rect">
            <a:avLst/>
          </a:prstGeom>
          <a:noFill/>
          <a:ln cap="flat" cmpd="sng" w="9525">
            <a:solidFill>
              <a:srgbClr val="00FF00"/>
            </a:solidFill>
            <a:prstDash val="solid"/>
            <a:round/>
            <a:headEnd len="sm" w="sm" type="none"/>
            <a:tailEnd len="sm" w="sm" type="none"/>
          </a:ln>
        </p:spPr>
      </p:pic>
      <p:pic>
        <p:nvPicPr>
          <p:cNvPr id="333" name="Google Shape;333;g223780e20db_0_9"/>
          <p:cNvPicPr preferRelativeResize="0"/>
          <p:nvPr/>
        </p:nvPicPr>
        <p:blipFill>
          <a:blip r:embed="rId7">
            <a:alphaModFix/>
          </a:blip>
          <a:stretch>
            <a:fillRect/>
          </a:stretch>
        </p:blipFill>
        <p:spPr>
          <a:xfrm>
            <a:off x="4867700" y="2961571"/>
            <a:ext cx="3081350" cy="1863304"/>
          </a:xfrm>
          <a:prstGeom prst="rect">
            <a:avLst/>
          </a:prstGeom>
          <a:noFill/>
          <a:ln cap="flat" cmpd="sng" w="9525">
            <a:solidFill>
              <a:srgbClr val="FF0000"/>
            </a:solidFill>
            <a:prstDash val="solid"/>
            <a:round/>
            <a:headEnd len="sm" w="sm" type="none"/>
            <a:tailEnd len="sm" w="sm" type="none"/>
          </a:ln>
        </p:spPr>
      </p:pic>
      <p:sp>
        <p:nvSpPr>
          <p:cNvPr id="334" name="Google Shape;334;g223780e20db_0_9"/>
          <p:cNvSpPr txBox="1"/>
          <p:nvPr/>
        </p:nvSpPr>
        <p:spPr>
          <a:xfrm>
            <a:off x="214750" y="2718950"/>
            <a:ext cx="39744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t>The performance of the object detection heavily depends on the features present in the image. If an object is located in a region with a </a:t>
            </a:r>
            <a:r>
              <a:rPr b="1" lang="es" sz="1200"/>
              <a:t>similar color</a:t>
            </a:r>
            <a:r>
              <a:rPr lang="es" sz="1200"/>
              <a:t> background, the model may not detect it as accurately or may misclassify it. </a:t>
            </a:r>
            <a:endParaRPr sz="1200"/>
          </a:p>
        </p:txBody>
      </p:sp>
      <p:sp>
        <p:nvSpPr>
          <p:cNvPr id="335" name="Google Shape;335;g223780e20db_0_9"/>
          <p:cNvSpPr txBox="1"/>
          <p:nvPr/>
        </p:nvSpPr>
        <p:spPr>
          <a:xfrm>
            <a:off x="931800" y="536850"/>
            <a:ext cx="10356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Dining table</a:t>
            </a:r>
            <a:endParaRPr sz="800"/>
          </a:p>
        </p:txBody>
      </p:sp>
      <p:sp>
        <p:nvSpPr>
          <p:cNvPr id="336" name="Google Shape;336;g223780e20db_0_9"/>
          <p:cNvSpPr/>
          <p:nvPr/>
        </p:nvSpPr>
        <p:spPr>
          <a:xfrm>
            <a:off x="4243653" y="989550"/>
            <a:ext cx="543300" cy="6582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23780e20db_0_9"/>
          <p:cNvSpPr/>
          <p:nvPr/>
        </p:nvSpPr>
        <p:spPr>
          <a:xfrm>
            <a:off x="7640909" y="1665039"/>
            <a:ext cx="600900" cy="7020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23780e20db_0_9"/>
          <p:cNvSpPr/>
          <p:nvPr/>
        </p:nvSpPr>
        <p:spPr>
          <a:xfrm>
            <a:off x="5183343" y="3067156"/>
            <a:ext cx="787800" cy="802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g223780e20db_0_9"/>
          <p:cNvCxnSpPr>
            <a:stCxn id="334" idx="3"/>
            <a:endCxn id="338" idx="2"/>
          </p:cNvCxnSpPr>
          <p:nvPr/>
        </p:nvCxnSpPr>
        <p:spPr>
          <a:xfrm>
            <a:off x="4189150" y="3273050"/>
            <a:ext cx="994200" cy="195600"/>
          </a:xfrm>
          <a:prstGeom prst="straightConnector1">
            <a:avLst/>
          </a:prstGeom>
          <a:noFill/>
          <a:ln cap="flat" cmpd="sng" w="9525">
            <a:solidFill>
              <a:srgbClr val="FF0000"/>
            </a:solidFill>
            <a:prstDash val="solid"/>
            <a:round/>
            <a:headEnd len="med" w="med" type="none"/>
            <a:tailEnd len="med" w="med" type="triangle"/>
          </a:ln>
        </p:spPr>
      </p:cxnSp>
      <p:sp>
        <p:nvSpPr>
          <p:cNvPr id="340" name="Google Shape;340;g223780e20db_0_9"/>
          <p:cNvSpPr txBox="1"/>
          <p:nvPr/>
        </p:nvSpPr>
        <p:spPr>
          <a:xfrm>
            <a:off x="202850" y="3827150"/>
            <a:ext cx="39744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s" sz="1200">
                <a:solidFill>
                  <a:schemeClr val="dk1"/>
                </a:solidFill>
              </a:rPr>
              <a:t>This can happen because the model focuses on the features of the object, and if the background is too similar, it might be difficult to distinguish the object from the background.</a:t>
            </a:r>
            <a:endParaRPr/>
          </a:p>
        </p:txBody>
      </p:sp>
      <p:sp>
        <p:nvSpPr>
          <p:cNvPr id="341" name="Google Shape;341;g223780e20db_0_9"/>
          <p:cNvSpPr txBox="1"/>
          <p:nvPr/>
        </p:nvSpPr>
        <p:spPr>
          <a:xfrm>
            <a:off x="4099200" y="536845"/>
            <a:ext cx="749700" cy="338700"/>
          </a:xfrm>
          <a:prstGeom prst="rect">
            <a:avLst/>
          </a:prstGeom>
          <a:solidFill>
            <a:srgbClr val="00FF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Good</a:t>
            </a:r>
            <a:endParaRPr sz="800"/>
          </a:p>
        </p:txBody>
      </p:sp>
      <p:sp>
        <p:nvSpPr>
          <p:cNvPr id="342" name="Google Shape;342;g223780e20db_0_9"/>
          <p:cNvSpPr txBox="1"/>
          <p:nvPr/>
        </p:nvSpPr>
        <p:spPr>
          <a:xfrm>
            <a:off x="7329025" y="536845"/>
            <a:ext cx="749700" cy="338700"/>
          </a:xfrm>
          <a:prstGeom prst="rect">
            <a:avLst/>
          </a:prstGeom>
          <a:solidFill>
            <a:srgbClr val="00FF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Good</a:t>
            </a:r>
            <a:endParaRPr sz="800"/>
          </a:p>
        </p:txBody>
      </p:sp>
      <p:sp>
        <p:nvSpPr>
          <p:cNvPr id="343" name="Google Shape;343;g223780e20db_0_9"/>
          <p:cNvSpPr txBox="1"/>
          <p:nvPr/>
        </p:nvSpPr>
        <p:spPr>
          <a:xfrm>
            <a:off x="5848424" y="2627650"/>
            <a:ext cx="10980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No detection</a:t>
            </a:r>
            <a:endParaRPr sz="800"/>
          </a:p>
        </p:txBody>
      </p:sp>
      <p:sp>
        <p:nvSpPr>
          <p:cNvPr id="344" name="Google Shape;344;g223780e20db_0_9"/>
          <p:cNvSpPr/>
          <p:nvPr/>
        </p:nvSpPr>
        <p:spPr>
          <a:xfrm>
            <a:off x="2170678" y="1867625"/>
            <a:ext cx="543300" cy="658200"/>
          </a:xfrm>
          <a:prstGeom prst="ellipse">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2627a196f5_0_181"/>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(c): Background matters: floor &amp; sky/wall</a:t>
            </a:r>
            <a:endParaRPr>
              <a:solidFill>
                <a:schemeClr val="accent5"/>
              </a:solidFill>
            </a:endParaRPr>
          </a:p>
        </p:txBody>
      </p:sp>
      <p:pic>
        <p:nvPicPr>
          <p:cNvPr id="350" name="Google Shape;350;g22627a196f5_0_18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51" name="Google Shape;351;g22627a196f5_0_1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352" name="Google Shape;352;g22627a196f5_0_181"/>
          <p:cNvPicPr preferRelativeResize="0"/>
          <p:nvPr/>
        </p:nvPicPr>
        <p:blipFill>
          <a:blip r:embed="rId4">
            <a:alphaModFix/>
          </a:blip>
          <a:stretch>
            <a:fillRect/>
          </a:stretch>
        </p:blipFill>
        <p:spPr>
          <a:xfrm>
            <a:off x="264675" y="851394"/>
            <a:ext cx="1167419" cy="1608962"/>
          </a:xfrm>
          <a:prstGeom prst="rect">
            <a:avLst/>
          </a:prstGeom>
          <a:noFill/>
          <a:ln cap="flat" cmpd="sng" w="9525">
            <a:solidFill>
              <a:srgbClr val="999999"/>
            </a:solidFill>
            <a:prstDash val="solid"/>
            <a:round/>
            <a:headEnd len="sm" w="sm" type="none"/>
            <a:tailEnd len="sm" w="sm" type="none"/>
          </a:ln>
        </p:spPr>
      </p:pic>
      <p:pic>
        <p:nvPicPr>
          <p:cNvPr id="353" name="Google Shape;353;g22627a196f5_0_181"/>
          <p:cNvPicPr preferRelativeResize="0"/>
          <p:nvPr/>
        </p:nvPicPr>
        <p:blipFill>
          <a:blip r:embed="rId5">
            <a:alphaModFix/>
          </a:blip>
          <a:stretch>
            <a:fillRect/>
          </a:stretch>
        </p:blipFill>
        <p:spPr>
          <a:xfrm>
            <a:off x="3032624" y="851394"/>
            <a:ext cx="1314251" cy="1608956"/>
          </a:xfrm>
          <a:prstGeom prst="rect">
            <a:avLst/>
          </a:prstGeom>
          <a:noFill/>
          <a:ln cap="flat" cmpd="sng" w="9525">
            <a:solidFill>
              <a:srgbClr val="FF0000"/>
            </a:solidFill>
            <a:prstDash val="solid"/>
            <a:round/>
            <a:headEnd len="sm" w="sm" type="none"/>
            <a:tailEnd len="sm" w="sm" type="none"/>
          </a:ln>
        </p:spPr>
      </p:pic>
      <p:pic>
        <p:nvPicPr>
          <p:cNvPr id="354" name="Google Shape;354;g22627a196f5_0_181"/>
          <p:cNvPicPr preferRelativeResize="0"/>
          <p:nvPr/>
        </p:nvPicPr>
        <p:blipFill>
          <a:blip r:embed="rId6">
            <a:alphaModFix/>
          </a:blip>
          <a:stretch>
            <a:fillRect/>
          </a:stretch>
        </p:blipFill>
        <p:spPr>
          <a:xfrm>
            <a:off x="1548184" y="851400"/>
            <a:ext cx="1314251" cy="1608956"/>
          </a:xfrm>
          <a:prstGeom prst="rect">
            <a:avLst/>
          </a:prstGeom>
          <a:noFill/>
          <a:ln cap="flat" cmpd="sng" w="9525">
            <a:solidFill>
              <a:srgbClr val="FF0000"/>
            </a:solidFill>
            <a:prstDash val="solid"/>
            <a:round/>
            <a:headEnd len="sm" w="sm" type="none"/>
            <a:tailEnd len="sm" w="sm" type="none"/>
          </a:ln>
        </p:spPr>
      </p:pic>
      <p:pic>
        <p:nvPicPr>
          <p:cNvPr id="355" name="Google Shape;355;g22627a196f5_0_181"/>
          <p:cNvPicPr preferRelativeResize="0"/>
          <p:nvPr/>
        </p:nvPicPr>
        <p:blipFill>
          <a:blip r:embed="rId7">
            <a:alphaModFix/>
          </a:blip>
          <a:stretch>
            <a:fillRect/>
          </a:stretch>
        </p:blipFill>
        <p:spPr>
          <a:xfrm>
            <a:off x="5907832" y="2998098"/>
            <a:ext cx="1299451" cy="1887652"/>
          </a:xfrm>
          <a:prstGeom prst="rect">
            <a:avLst/>
          </a:prstGeom>
          <a:noFill/>
          <a:ln cap="flat" cmpd="sng" w="9525">
            <a:solidFill>
              <a:srgbClr val="00FF00"/>
            </a:solidFill>
            <a:prstDash val="solid"/>
            <a:round/>
            <a:headEnd len="sm" w="sm" type="none"/>
            <a:tailEnd len="sm" w="sm" type="none"/>
          </a:ln>
        </p:spPr>
      </p:pic>
      <p:pic>
        <p:nvPicPr>
          <p:cNvPr id="356" name="Google Shape;356;g22627a196f5_0_181"/>
          <p:cNvPicPr preferRelativeResize="0"/>
          <p:nvPr/>
        </p:nvPicPr>
        <p:blipFill>
          <a:blip r:embed="rId8">
            <a:alphaModFix/>
          </a:blip>
          <a:stretch>
            <a:fillRect/>
          </a:stretch>
        </p:blipFill>
        <p:spPr>
          <a:xfrm>
            <a:off x="4346875" y="2998107"/>
            <a:ext cx="1299451" cy="1887644"/>
          </a:xfrm>
          <a:prstGeom prst="rect">
            <a:avLst/>
          </a:prstGeom>
          <a:noFill/>
          <a:ln cap="flat" cmpd="sng" w="9525">
            <a:solidFill>
              <a:srgbClr val="B7B7B7"/>
            </a:solidFill>
            <a:prstDash val="solid"/>
            <a:round/>
            <a:headEnd len="sm" w="sm" type="none"/>
            <a:tailEnd len="sm" w="sm" type="none"/>
          </a:ln>
        </p:spPr>
      </p:pic>
      <p:pic>
        <p:nvPicPr>
          <p:cNvPr id="357" name="Google Shape;357;g22627a196f5_0_181"/>
          <p:cNvPicPr preferRelativeResize="0"/>
          <p:nvPr/>
        </p:nvPicPr>
        <p:blipFill>
          <a:blip r:embed="rId9">
            <a:alphaModFix/>
          </a:blip>
          <a:stretch>
            <a:fillRect/>
          </a:stretch>
        </p:blipFill>
        <p:spPr>
          <a:xfrm>
            <a:off x="7428375" y="2998100"/>
            <a:ext cx="1299451" cy="1887640"/>
          </a:xfrm>
          <a:prstGeom prst="rect">
            <a:avLst/>
          </a:prstGeom>
          <a:noFill/>
          <a:ln cap="flat" cmpd="sng" w="9525">
            <a:solidFill>
              <a:srgbClr val="FF0000"/>
            </a:solidFill>
            <a:prstDash val="solid"/>
            <a:round/>
            <a:headEnd len="sm" w="sm" type="none"/>
            <a:tailEnd len="sm" w="sm" type="none"/>
          </a:ln>
        </p:spPr>
      </p:pic>
      <p:sp>
        <p:nvSpPr>
          <p:cNvPr id="358" name="Google Shape;358;g22627a196f5_0_181"/>
          <p:cNvSpPr txBox="1"/>
          <p:nvPr/>
        </p:nvSpPr>
        <p:spPr>
          <a:xfrm>
            <a:off x="5219750" y="1077588"/>
            <a:ext cx="299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200">
                <a:solidFill>
                  <a:schemeClr val="dk1"/>
                </a:solidFill>
              </a:rPr>
              <a:t>Additionally, if the object is duplicated in a location with a different background, the model may not be able to generalize well, leading to misclassifications</a:t>
            </a:r>
            <a:endParaRPr sz="1200"/>
          </a:p>
        </p:txBody>
      </p:sp>
      <p:pic>
        <p:nvPicPr>
          <p:cNvPr id="359" name="Google Shape;359;g22627a196f5_0_181"/>
          <p:cNvPicPr preferRelativeResize="0"/>
          <p:nvPr/>
        </p:nvPicPr>
        <p:blipFill>
          <a:blip r:embed="rId10">
            <a:alphaModFix/>
          </a:blip>
          <a:stretch>
            <a:fillRect/>
          </a:stretch>
        </p:blipFill>
        <p:spPr>
          <a:xfrm>
            <a:off x="311700" y="3271733"/>
            <a:ext cx="1551949" cy="1556254"/>
          </a:xfrm>
          <a:prstGeom prst="rect">
            <a:avLst/>
          </a:prstGeom>
          <a:noFill/>
          <a:ln>
            <a:noFill/>
          </a:ln>
        </p:spPr>
      </p:pic>
      <p:pic>
        <p:nvPicPr>
          <p:cNvPr id="360" name="Google Shape;360;g22627a196f5_0_181"/>
          <p:cNvPicPr preferRelativeResize="0"/>
          <p:nvPr/>
        </p:nvPicPr>
        <p:blipFill>
          <a:blip r:embed="rId11">
            <a:alphaModFix/>
          </a:blip>
          <a:stretch>
            <a:fillRect/>
          </a:stretch>
        </p:blipFill>
        <p:spPr>
          <a:xfrm>
            <a:off x="2076201" y="3271746"/>
            <a:ext cx="1551949" cy="1556254"/>
          </a:xfrm>
          <a:prstGeom prst="rect">
            <a:avLst/>
          </a:prstGeom>
          <a:noFill/>
          <a:ln>
            <a:noFill/>
          </a:ln>
        </p:spPr>
      </p:pic>
      <p:sp>
        <p:nvSpPr>
          <p:cNvPr id="361" name="Google Shape;361;g22627a196f5_0_181"/>
          <p:cNvSpPr txBox="1"/>
          <p:nvPr/>
        </p:nvSpPr>
        <p:spPr>
          <a:xfrm>
            <a:off x="470925" y="536850"/>
            <a:ext cx="8337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Skateboard</a:t>
            </a:r>
            <a:endParaRPr sz="800"/>
          </a:p>
        </p:txBody>
      </p:sp>
      <p:sp>
        <p:nvSpPr>
          <p:cNvPr id="362" name="Google Shape;362;g22627a196f5_0_181"/>
          <p:cNvSpPr txBox="1"/>
          <p:nvPr/>
        </p:nvSpPr>
        <p:spPr>
          <a:xfrm>
            <a:off x="1692966" y="536854"/>
            <a:ext cx="10788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No detection</a:t>
            </a:r>
            <a:endParaRPr sz="800"/>
          </a:p>
        </p:txBody>
      </p:sp>
      <p:sp>
        <p:nvSpPr>
          <p:cNvPr id="363" name="Google Shape;363;g22627a196f5_0_181"/>
          <p:cNvSpPr txBox="1"/>
          <p:nvPr/>
        </p:nvSpPr>
        <p:spPr>
          <a:xfrm>
            <a:off x="3105994" y="536854"/>
            <a:ext cx="11676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Airplane</a:t>
            </a:r>
            <a:endParaRPr sz="800"/>
          </a:p>
        </p:txBody>
      </p:sp>
      <p:sp>
        <p:nvSpPr>
          <p:cNvPr id="364" name="Google Shape;364;g22627a196f5_0_181"/>
          <p:cNvSpPr/>
          <p:nvPr/>
        </p:nvSpPr>
        <p:spPr>
          <a:xfrm>
            <a:off x="1876289" y="2123236"/>
            <a:ext cx="539100" cy="42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22627a196f5_0_181"/>
          <p:cNvSpPr/>
          <p:nvPr/>
        </p:nvSpPr>
        <p:spPr>
          <a:xfrm>
            <a:off x="3747945" y="1077285"/>
            <a:ext cx="539100" cy="42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2627a196f5_0_181"/>
          <p:cNvSpPr txBox="1"/>
          <p:nvPr/>
        </p:nvSpPr>
        <p:spPr>
          <a:xfrm>
            <a:off x="7508185" y="2667005"/>
            <a:ext cx="11544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Airplane</a:t>
            </a:r>
            <a:endParaRPr sz="800"/>
          </a:p>
        </p:txBody>
      </p:sp>
      <p:sp>
        <p:nvSpPr>
          <p:cNvPr id="367" name="Google Shape;367;g22627a196f5_0_181"/>
          <p:cNvSpPr txBox="1"/>
          <p:nvPr/>
        </p:nvSpPr>
        <p:spPr>
          <a:xfrm>
            <a:off x="6173213" y="2667001"/>
            <a:ext cx="728400" cy="338700"/>
          </a:xfrm>
          <a:prstGeom prst="rect">
            <a:avLst/>
          </a:prstGeom>
          <a:solidFill>
            <a:srgbClr val="00FF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Good</a:t>
            </a:r>
            <a:endParaRPr sz="800"/>
          </a:p>
        </p:txBody>
      </p:sp>
      <p:sp>
        <p:nvSpPr>
          <p:cNvPr id="368" name="Google Shape;368;g22627a196f5_0_181"/>
          <p:cNvSpPr/>
          <p:nvPr/>
        </p:nvSpPr>
        <p:spPr>
          <a:xfrm>
            <a:off x="5814576" y="4238941"/>
            <a:ext cx="533100" cy="438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2627a196f5_0_181"/>
          <p:cNvSpPr/>
          <p:nvPr/>
        </p:nvSpPr>
        <p:spPr>
          <a:xfrm>
            <a:off x="7468790" y="3270089"/>
            <a:ext cx="533100" cy="438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22627a196f5_0_181"/>
          <p:cNvSpPr txBox="1"/>
          <p:nvPr/>
        </p:nvSpPr>
        <p:spPr>
          <a:xfrm>
            <a:off x="727870" y="2940350"/>
            <a:ext cx="7194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Original</a:t>
            </a:r>
            <a:endParaRPr sz="800"/>
          </a:p>
        </p:txBody>
      </p:sp>
      <p:sp>
        <p:nvSpPr>
          <p:cNvPr id="371" name="Google Shape;371;g22627a196f5_0_181"/>
          <p:cNvSpPr txBox="1"/>
          <p:nvPr/>
        </p:nvSpPr>
        <p:spPr>
          <a:xfrm>
            <a:off x="2281881" y="2940359"/>
            <a:ext cx="11406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Airplane</a:t>
            </a:r>
            <a:endParaRPr sz="800"/>
          </a:p>
        </p:txBody>
      </p:sp>
      <p:sp>
        <p:nvSpPr>
          <p:cNvPr id="372" name="Google Shape;372;g22627a196f5_0_181"/>
          <p:cNvSpPr/>
          <p:nvPr/>
        </p:nvSpPr>
        <p:spPr>
          <a:xfrm>
            <a:off x="3147020" y="3484047"/>
            <a:ext cx="539100" cy="42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2627a196f5_0_181"/>
          <p:cNvSpPr txBox="1"/>
          <p:nvPr/>
        </p:nvSpPr>
        <p:spPr>
          <a:xfrm>
            <a:off x="4579750" y="2667000"/>
            <a:ext cx="8337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Skateboard</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2627a196f5_0_215"/>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(c): Overlaps</a:t>
            </a:r>
            <a:endParaRPr>
              <a:solidFill>
                <a:schemeClr val="accent5"/>
              </a:solidFill>
            </a:endParaRPr>
          </a:p>
        </p:txBody>
      </p:sp>
      <p:pic>
        <p:nvPicPr>
          <p:cNvPr id="379" name="Google Shape;379;g22627a196f5_0_21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80" name="Google Shape;380;g22627a196f5_0_215"/>
          <p:cNvSpPr txBox="1"/>
          <p:nvPr>
            <p:ph idx="12" type="sldNum"/>
          </p:nvPr>
        </p:nvSpPr>
        <p:spPr>
          <a:xfrm>
            <a:off x="8624858" y="48156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381" name="Google Shape;381;g22627a196f5_0_215"/>
          <p:cNvPicPr preferRelativeResize="0"/>
          <p:nvPr/>
        </p:nvPicPr>
        <p:blipFill>
          <a:blip r:embed="rId4">
            <a:alphaModFix/>
          </a:blip>
          <a:stretch>
            <a:fillRect/>
          </a:stretch>
        </p:blipFill>
        <p:spPr>
          <a:xfrm>
            <a:off x="230325" y="883200"/>
            <a:ext cx="2041225" cy="1530900"/>
          </a:xfrm>
          <a:prstGeom prst="rect">
            <a:avLst/>
          </a:prstGeom>
          <a:noFill/>
          <a:ln cap="flat" cmpd="sng" w="9525">
            <a:solidFill>
              <a:srgbClr val="999999"/>
            </a:solidFill>
            <a:prstDash val="solid"/>
            <a:round/>
            <a:headEnd len="sm" w="sm" type="none"/>
            <a:tailEnd len="sm" w="sm" type="none"/>
          </a:ln>
        </p:spPr>
      </p:pic>
      <p:pic>
        <p:nvPicPr>
          <p:cNvPr id="382" name="Google Shape;382;g22627a196f5_0_215"/>
          <p:cNvPicPr preferRelativeResize="0"/>
          <p:nvPr/>
        </p:nvPicPr>
        <p:blipFill>
          <a:blip r:embed="rId5">
            <a:alphaModFix/>
          </a:blip>
          <a:stretch>
            <a:fillRect/>
          </a:stretch>
        </p:blipFill>
        <p:spPr>
          <a:xfrm>
            <a:off x="2472925" y="883225"/>
            <a:ext cx="2041225" cy="1530907"/>
          </a:xfrm>
          <a:prstGeom prst="rect">
            <a:avLst/>
          </a:prstGeom>
          <a:noFill/>
          <a:ln cap="flat" cmpd="sng" w="9525">
            <a:solidFill>
              <a:srgbClr val="FF0000"/>
            </a:solidFill>
            <a:prstDash val="solid"/>
            <a:round/>
            <a:headEnd len="sm" w="sm" type="none"/>
            <a:tailEnd len="sm" w="sm" type="none"/>
          </a:ln>
        </p:spPr>
      </p:pic>
      <p:pic>
        <p:nvPicPr>
          <p:cNvPr id="383" name="Google Shape;383;g22627a196f5_0_215"/>
          <p:cNvPicPr preferRelativeResize="0"/>
          <p:nvPr/>
        </p:nvPicPr>
        <p:blipFill>
          <a:blip r:embed="rId6">
            <a:alphaModFix/>
          </a:blip>
          <a:stretch>
            <a:fillRect/>
          </a:stretch>
        </p:blipFill>
        <p:spPr>
          <a:xfrm>
            <a:off x="4715525" y="883225"/>
            <a:ext cx="2041225" cy="1530930"/>
          </a:xfrm>
          <a:prstGeom prst="rect">
            <a:avLst/>
          </a:prstGeom>
          <a:noFill/>
          <a:ln cap="flat" cmpd="sng" w="9525">
            <a:solidFill>
              <a:srgbClr val="00FF00"/>
            </a:solidFill>
            <a:prstDash val="solid"/>
            <a:round/>
            <a:headEnd len="sm" w="sm" type="none"/>
            <a:tailEnd len="sm" w="sm" type="none"/>
          </a:ln>
        </p:spPr>
      </p:pic>
      <p:pic>
        <p:nvPicPr>
          <p:cNvPr id="384" name="Google Shape;384;g22627a196f5_0_215"/>
          <p:cNvPicPr preferRelativeResize="0"/>
          <p:nvPr/>
        </p:nvPicPr>
        <p:blipFill>
          <a:blip r:embed="rId7">
            <a:alphaModFix/>
          </a:blip>
          <a:stretch>
            <a:fillRect/>
          </a:stretch>
        </p:blipFill>
        <p:spPr>
          <a:xfrm>
            <a:off x="6958125" y="883224"/>
            <a:ext cx="2041263" cy="1530924"/>
          </a:xfrm>
          <a:prstGeom prst="rect">
            <a:avLst/>
          </a:prstGeom>
          <a:noFill/>
          <a:ln cap="flat" cmpd="sng" w="9525">
            <a:solidFill>
              <a:srgbClr val="00FF00"/>
            </a:solidFill>
            <a:prstDash val="solid"/>
            <a:round/>
            <a:headEnd len="sm" w="sm" type="none"/>
            <a:tailEnd len="sm" w="sm" type="none"/>
          </a:ln>
        </p:spPr>
      </p:pic>
      <p:pic>
        <p:nvPicPr>
          <p:cNvPr id="385" name="Google Shape;385;g22627a196f5_0_215"/>
          <p:cNvPicPr preferRelativeResize="0"/>
          <p:nvPr/>
        </p:nvPicPr>
        <p:blipFill>
          <a:blip r:embed="rId8">
            <a:alphaModFix/>
          </a:blip>
          <a:stretch>
            <a:fillRect/>
          </a:stretch>
        </p:blipFill>
        <p:spPr>
          <a:xfrm>
            <a:off x="4913375" y="2880900"/>
            <a:ext cx="1247575" cy="1969185"/>
          </a:xfrm>
          <a:prstGeom prst="rect">
            <a:avLst/>
          </a:prstGeom>
          <a:noFill/>
          <a:ln cap="flat" cmpd="sng" w="9525">
            <a:solidFill>
              <a:srgbClr val="999999"/>
            </a:solidFill>
            <a:prstDash val="solid"/>
            <a:round/>
            <a:headEnd len="sm" w="sm" type="none"/>
            <a:tailEnd len="sm" w="sm" type="none"/>
          </a:ln>
        </p:spPr>
      </p:pic>
      <p:pic>
        <p:nvPicPr>
          <p:cNvPr id="386" name="Google Shape;386;g22627a196f5_0_215"/>
          <p:cNvPicPr preferRelativeResize="0"/>
          <p:nvPr/>
        </p:nvPicPr>
        <p:blipFill>
          <a:blip r:embed="rId9">
            <a:alphaModFix/>
          </a:blip>
          <a:stretch>
            <a:fillRect/>
          </a:stretch>
        </p:blipFill>
        <p:spPr>
          <a:xfrm>
            <a:off x="6294493" y="2880875"/>
            <a:ext cx="1247581" cy="1969225"/>
          </a:xfrm>
          <a:prstGeom prst="rect">
            <a:avLst/>
          </a:prstGeom>
          <a:noFill/>
          <a:ln cap="flat" cmpd="sng" w="9525">
            <a:solidFill>
              <a:srgbClr val="FF0000"/>
            </a:solidFill>
            <a:prstDash val="solid"/>
            <a:round/>
            <a:headEnd len="sm" w="sm" type="none"/>
            <a:tailEnd len="sm" w="sm" type="none"/>
          </a:ln>
        </p:spPr>
      </p:pic>
      <p:sp>
        <p:nvSpPr>
          <p:cNvPr id="387" name="Google Shape;387;g22627a196f5_0_215"/>
          <p:cNvSpPr txBox="1"/>
          <p:nvPr/>
        </p:nvSpPr>
        <p:spPr>
          <a:xfrm>
            <a:off x="159300" y="2440125"/>
            <a:ext cx="46638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100"/>
              <a:t>Object overlaps can make it difficult for models to differentiate between objects, leading to errors in detection and masking. Several factors can affect object detection in overlapping images, such as colors, textures, degree of overlap, and object shapes. </a:t>
            </a:r>
            <a:endParaRPr sz="1100"/>
          </a:p>
          <a:p>
            <a:pPr indent="0" lvl="0" marL="0" rtl="0" algn="just">
              <a:spcBef>
                <a:spcPts val="0"/>
              </a:spcBef>
              <a:spcAft>
                <a:spcPts val="0"/>
              </a:spcAft>
              <a:buNone/>
            </a:pPr>
            <a:r>
              <a:t/>
            </a:r>
            <a:endParaRPr sz="1100"/>
          </a:p>
          <a:p>
            <a:pPr indent="0" lvl="0" marL="0" rtl="0" algn="just">
              <a:spcBef>
                <a:spcPts val="0"/>
              </a:spcBef>
              <a:spcAft>
                <a:spcPts val="0"/>
              </a:spcAft>
              <a:buNone/>
            </a:pPr>
            <a:r>
              <a:rPr lang="es" sz="1100"/>
              <a:t>In the case of sheep images, the homogeneity of colors might make it easier for the model to distinguish between overlapping sheep. However, giraffes with complex patterns can be more challenging to separate. </a:t>
            </a:r>
            <a:endParaRPr sz="1100"/>
          </a:p>
          <a:p>
            <a:pPr indent="0" lvl="0" marL="0" rtl="0" algn="just">
              <a:spcBef>
                <a:spcPts val="0"/>
              </a:spcBef>
              <a:spcAft>
                <a:spcPts val="0"/>
              </a:spcAft>
              <a:buNone/>
            </a:pPr>
            <a:r>
              <a:t/>
            </a:r>
            <a:endParaRPr sz="1100"/>
          </a:p>
          <a:p>
            <a:pPr indent="0" lvl="0" marL="0" rtl="0" algn="just">
              <a:spcBef>
                <a:spcPts val="0"/>
              </a:spcBef>
              <a:spcAft>
                <a:spcPts val="0"/>
              </a:spcAft>
              <a:buNone/>
            </a:pPr>
            <a:r>
              <a:rPr lang="es" sz="1100"/>
              <a:t>If overlapping objects are tightly intertwined, it can be difficult for the model to distinguish them. Disconnections in the shape of the objects, created by overlapping areas, can also make it harder for the model to identify them correctly, as in the case of the giraffes.</a:t>
            </a:r>
            <a:endParaRPr sz="1100"/>
          </a:p>
        </p:txBody>
      </p:sp>
      <p:pic>
        <p:nvPicPr>
          <p:cNvPr id="388" name="Google Shape;388;g22627a196f5_0_215"/>
          <p:cNvPicPr preferRelativeResize="0"/>
          <p:nvPr/>
        </p:nvPicPr>
        <p:blipFill>
          <a:blip r:embed="rId10">
            <a:alphaModFix/>
          </a:blip>
          <a:stretch>
            <a:fillRect/>
          </a:stretch>
        </p:blipFill>
        <p:spPr>
          <a:xfrm>
            <a:off x="7675625" y="2880875"/>
            <a:ext cx="1315974" cy="1974000"/>
          </a:xfrm>
          <a:prstGeom prst="rect">
            <a:avLst/>
          </a:prstGeom>
          <a:noFill/>
          <a:ln cap="flat" cmpd="sng" w="9525">
            <a:solidFill>
              <a:srgbClr val="FF0000"/>
            </a:solidFill>
            <a:prstDash val="solid"/>
            <a:round/>
            <a:headEnd len="sm" w="sm" type="none"/>
            <a:tailEnd len="sm" w="sm" type="none"/>
          </a:ln>
        </p:spPr>
      </p:pic>
      <p:sp>
        <p:nvSpPr>
          <p:cNvPr id="389" name="Google Shape;389;g22627a196f5_0_215"/>
          <p:cNvSpPr txBox="1"/>
          <p:nvPr/>
        </p:nvSpPr>
        <p:spPr>
          <a:xfrm>
            <a:off x="775725" y="536850"/>
            <a:ext cx="8337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Sheep</a:t>
            </a:r>
            <a:endParaRPr sz="800"/>
          </a:p>
        </p:txBody>
      </p:sp>
      <p:sp>
        <p:nvSpPr>
          <p:cNvPr id="390" name="Google Shape;390;g22627a196f5_0_215"/>
          <p:cNvSpPr txBox="1"/>
          <p:nvPr/>
        </p:nvSpPr>
        <p:spPr>
          <a:xfrm>
            <a:off x="2980106" y="536283"/>
            <a:ext cx="10788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Bad masking</a:t>
            </a:r>
            <a:endParaRPr sz="800"/>
          </a:p>
        </p:txBody>
      </p:sp>
      <p:sp>
        <p:nvSpPr>
          <p:cNvPr id="391" name="Google Shape;391;g22627a196f5_0_215"/>
          <p:cNvSpPr txBox="1"/>
          <p:nvPr/>
        </p:nvSpPr>
        <p:spPr>
          <a:xfrm>
            <a:off x="5371926" y="536851"/>
            <a:ext cx="728400" cy="338700"/>
          </a:xfrm>
          <a:prstGeom prst="rect">
            <a:avLst/>
          </a:prstGeom>
          <a:solidFill>
            <a:srgbClr val="00FF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Good</a:t>
            </a:r>
            <a:endParaRPr sz="800"/>
          </a:p>
        </p:txBody>
      </p:sp>
      <p:sp>
        <p:nvSpPr>
          <p:cNvPr id="392" name="Google Shape;392;g22627a196f5_0_215"/>
          <p:cNvSpPr txBox="1"/>
          <p:nvPr/>
        </p:nvSpPr>
        <p:spPr>
          <a:xfrm>
            <a:off x="7614551" y="536851"/>
            <a:ext cx="728400" cy="338700"/>
          </a:xfrm>
          <a:prstGeom prst="rect">
            <a:avLst/>
          </a:prstGeom>
          <a:solidFill>
            <a:srgbClr val="00FF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Good</a:t>
            </a:r>
            <a:endParaRPr sz="800"/>
          </a:p>
        </p:txBody>
      </p:sp>
      <p:sp>
        <p:nvSpPr>
          <p:cNvPr id="393" name="Google Shape;393;g22627a196f5_0_215"/>
          <p:cNvSpPr txBox="1"/>
          <p:nvPr/>
        </p:nvSpPr>
        <p:spPr>
          <a:xfrm>
            <a:off x="6378893" y="2537270"/>
            <a:ext cx="10788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Bad counting</a:t>
            </a:r>
            <a:endParaRPr sz="800"/>
          </a:p>
        </p:txBody>
      </p:sp>
      <p:sp>
        <p:nvSpPr>
          <p:cNvPr id="394" name="Google Shape;394;g22627a196f5_0_215"/>
          <p:cNvSpPr txBox="1"/>
          <p:nvPr/>
        </p:nvSpPr>
        <p:spPr>
          <a:xfrm>
            <a:off x="7802865" y="2536038"/>
            <a:ext cx="10788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Bad masking</a:t>
            </a:r>
            <a:endParaRPr sz="800"/>
          </a:p>
        </p:txBody>
      </p:sp>
      <p:sp>
        <p:nvSpPr>
          <p:cNvPr id="395" name="Google Shape;395;g22627a196f5_0_215"/>
          <p:cNvSpPr txBox="1"/>
          <p:nvPr/>
        </p:nvSpPr>
        <p:spPr>
          <a:xfrm>
            <a:off x="5110470" y="2552848"/>
            <a:ext cx="8337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Giraffe</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22627a196f5_0_237"/>
          <p:cNvSpPr txBox="1"/>
          <p:nvPr>
            <p:ph type="title"/>
          </p:nvPr>
        </p:nvSpPr>
        <p:spPr>
          <a:xfrm>
            <a:off x="268400" y="-46550"/>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(c): Overlaps</a:t>
            </a:r>
            <a:endParaRPr>
              <a:solidFill>
                <a:schemeClr val="accent5"/>
              </a:solidFill>
            </a:endParaRPr>
          </a:p>
        </p:txBody>
      </p:sp>
      <p:pic>
        <p:nvPicPr>
          <p:cNvPr id="401" name="Google Shape;401;g22627a196f5_0_237"/>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02" name="Google Shape;402;g22627a196f5_0_237"/>
          <p:cNvSpPr txBox="1"/>
          <p:nvPr>
            <p:ph idx="12" type="sldNum"/>
          </p:nvPr>
        </p:nvSpPr>
        <p:spPr>
          <a:xfrm>
            <a:off x="8548658" y="48156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403" name="Google Shape;403;g22627a196f5_0_237"/>
          <p:cNvPicPr preferRelativeResize="0"/>
          <p:nvPr/>
        </p:nvPicPr>
        <p:blipFill>
          <a:blip r:embed="rId4">
            <a:alphaModFix/>
          </a:blip>
          <a:stretch>
            <a:fillRect/>
          </a:stretch>
        </p:blipFill>
        <p:spPr>
          <a:xfrm>
            <a:off x="221051" y="886250"/>
            <a:ext cx="2275300" cy="1706488"/>
          </a:xfrm>
          <a:prstGeom prst="rect">
            <a:avLst/>
          </a:prstGeom>
          <a:noFill/>
          <a:ln cap="flat" cmpd="sng" w="9525">
            <a:solidFill>
              <a:srgbClr val="999999"/>
            </a:solidFill>
            <a:prstDash val="solid"/>
            <a:round/>
            <a:headEnd len="sm" w="sm" type="none"/>
            <a:tailEnd len="sm" w="sm" type="none"/>
          </a:ln>
        </p:spPr>
      </p:pic>
      <p:pic>
        <p:nvPicPr>
          <p:cNvPr id="404" name="Google Shape;404;g22627a196f5_0_237"/>
          <p:cNvPicPr preferRelativeResize="0"/>
          <p:nvPr/>
        </p:nvPicPr>
        <p:blipFill>
          <a:blip r:embed="rId5">
            <a:alphaModFix/>
          </a:blip>
          <a:stretch>
            <a:fillRect/>
          </a:stretch>
        </p:blipFill>
        <p:spPr>
          <a:xfrm>
            <a:off x="221049" y="3139700"/>
            <a:ext cx="2275300" cy="1706448"/>
          </a:xfrm>
          <a:prstGeom prst="rect">
            <a:avLst/>
          </a:prstGeom>
          <a:noFill/>
          <a:ln cap="flat" cmpd="sng" w="9525">
            <a:solidFill>
              <a:srgbClr val="FF0000"/>
            </a:solidFill>
            <a:prstDash val="solid"/>
            <a:round/>
            <a:headEnd len="sm" w="sm" type="none"/>
            <a:tailEnd len="sm" w="sm" type="none"/>
          </a:ln>
        </p:spPr>
      </p:pic>
      <p:pic>
        <p:nvPicPr>
          <p:cNvPr id="405" name="Google Shape;405;g22627a196f5_0_237"/>
          <p:cNvPicPr preferRelativeResize="0"/>
          <p:nvPr/>
        </p:nvPicPr>
        <p:blipFill>
          <a:blip r:embed="rId6">
            <a:alphaModFix/>
          </a:blip>
          <a:stretch>
            <a:fillRect/>
          </a:stretch>
        </p:blipFill>
        <p:spPr>
          <a:xfrm>
            <a:off x="2673525" y="3139700"/>
            <a:ext cx="2275300" cy="1706462"/>
          </a:xfrm>
          <a:prstGeom prst="rect">
            <a:avLst/>
          </a:prstGeom>
          <a:noFill/>
          <a:ln cap="flat" cmpd="sng" w="9525">
            <a:solidFill>
              <a:srgbClr val="00FF00"/>
            </a:solidFill>
            <a:prstDash val="solid"/>
            <a:round/>
            <a:headEnd len="sm" w="sm" type="none"/>
            <a:tailEnd len="sm" w="sm" type="none"/>
          </a:ln>
        </p:spPr>
      </p:pic>
      <p:pic>
        <p:nvPicPr>
          <p:cNvPr id="406" name="Google Shape;406;g22627a196f5_0_237"/>
          <p:cNvPicPr preferRelativeResize="0"/>
          <p:nvPr/>
        </p:nvPicPr>
        <p:blipFill>
          <a:blip r:embed="rId7">
            <a:alphaModFix/>
          </a:blip>
          <a:stretch>
            <a:fillRect/>
          </a:stretch>
        </p:blipFill>
        <p:spPr>
          <a:xfrm>
            <a:off x="2673525" y="886250"/>
            <a:ext cx="2275300" cy="1706475"/>
          </a:xfrm>
          <a:prstGeom prst="rect">
            <a:avLst/>
          </a:prstGeom>
          <a:noFill/>
          <a:ln cap="flat" cmpd="sng" w="9525">
            <a:solidFill>
              <a:srgbClr val="FF0000"/>
            </a:solidFill>
            <a:prstDash val="solid"/>
            <a:round/>
            <a:headEnd len="sm" w="sm" type="none"/>
            <a:tailEnd len="sm" w="sm" type="none"/>
          </a:ln>
        </p:spPr>
      </p:pic>
      <p:pic>
        <p:nvPicPr>
          <p:cNvPr id="407" name="Google Shape;407;g22627a196f5_0_237"/>
          <p:cNvPicPr preferRelativeResize="0"/>
          <p:nvPr/>
        </p:nvPicPr>
        <p:blipFill>
          <a:blip r:embed="rId8">
            <a:alphaModFix/>
          </a:blip>
          <a:stretch>
            <a:fillRect/>
          </a:stretch>
        </p:blipFill>
        <p:spPr>
          <a:xfrm>
            <a:off x="5422750" y="2895500"/>
            <a:ext cx="1513740" cy="1918401"/>
          </a:xfrm>
          <a:prstGeom prst="rect">
            <a:avLst/>
          </a:prstGeom>
          <a:noFill/>
          <a:ln cap="flat" cmpd="sng" w="9525">
            <a:solidFill>
              <a:srgbClr val="999999"/>
            </a:solidFill>
            <a:prstDash val="solid"/>
            <a:round/>
            <a:headEnd len="sm" w="sm" type="none"/>
            <a:tailEnd len="sm" w="sm" type="none"/>
          </a:ln>
        </p:spPr>
      </p:pic>
      <p:pic>
        <p:nvPicPr>
          <p:cNvPr id="408" name="Google Shape;408;g22627a196f5_0_237"/>
          <p:cNvPicPr preferRelativeResize="0"/>
          <p:nvPr/>
        </p:nvPicPr>
        <p:blipFill>
          <a:blip r:embed="rId9">
            <a:alphaModFix/>
          </a:blip>
          <a:stretch>
            <a:fillRect/>
          </a:stretch>
        </p:blipFill>
        <p:spPr>
          <a:xfrm>
            <a:off x="7284488" y="2895502"/>
            <a:ext cx="1513724" cy="1918385"/>
          </a:xfrm>
          <a:prstGeom prst="rect">
            <a:avLst/>
          </a:prstGeom>
          <a:noFill/>
          <a:ln cap="flat" cmpd="sng" w="9525">
            <a:solidFill>
              <a:srgbClr val="FF0000"/>
            </a:solidFill>
            <a:prstDash val="solid"/>
            <a:round/>
            <a:headEnd len="sm" w="sm" type="none"/>
            <a:tailEnd len="sm" w="sm" type="none"/>
          </a:ln>
        </p:spPr>
      </p:pic>
      <p:sp>
        <p:nvSpPr>
          <p:cNvPr id="409" name="Google Shape;409;g22627a196f5_0_237"/>
          <p:cNvSpPr txBox="1"/>
          <p:nvPr/>
        </p:nvSpPr>
        <p:spPr>
          <a:xfrm>
            <a:off x="5246100" y="875538"/>
            <a:ext cx="37752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t>If the duplicated object is too close to the original, it might not be detected at all, or the model may count it as part of the original object.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es" sz="1200"/>
              <a:t>This is because the model cannot identify the boundaries of the objects, making it difficult to distinguish between the two</a:t>
            </a:r>
            <a:endParaRPr sz="1200"/>
          </a:p>
        </p:txBody>
      </p:sp>
      <p:sp>
        <p:nvSpPr>
          <p:cNvPr id="410" name="Google Shape;410;g22627a196f5_0_237"/>
          <p:cNvSpPr txBox="1"/>
          <p:nvPr/>
        </p:nvSpPr>
        <p:spPr>
          <a:xfrm>
            <a:off x="928125" y="536850"/>
            <a:ext cx="8337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Dog</a:t>
            </a:r>
            <a:endParaRPr sz="800"/>
          </a:p>
        </p:txBody>
      </p:sp>
      <p:sp>
        <p:nvSpPr>
          <p:cNvPr id="411" name="Google Shape;411;g22627a196f5_0_237"/>
          <p:cNvSpPr txBox="1"/>
          <p:nvPr/>
        </p:nvSpPr>
        <p:spPr>
          <a:xfrm>
            <a:off x="3271768" y="536845"/>
            <a:ext cx="10788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No distinction</a:t>
            </a:r>
            <a:endParaRPr sz="800"/>
          </a:p>
        </p:txBody>
      </p:sp>
      <p:sp>
        <p:nvSpPr>
          <p:cNvPr id="412" name="Google Shape;412;g22627a196f5_0_237"/>
          <p:cNvSpPr txBox="1"/>
          <p:nvPr/>
        </p:nvSpPr>
        <p:spPr>
          <a:xfrm>
            <a:off x="805568" y="2801976"/>
            <a:ext cx="10788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No distinction</a:t>
            </a:r>
            <a:endParaRPr sz="800"/>
          </a:p>
        </p:txBody>
      </p:sp>
      <p:sp>
        <p:nvSpPr>
          <p:cNvPr id="413" name="Google Shape;413;g22627a196f5_0_237"/>
          <p:cNvSpPr txBox="1"/>
          <p:nvPr/>
        </p:nvSpPr>
        <p:spPr>
          <a:xfrm>
            <a:off x="3446976" y="2801976"/>
            <a:ext cx="728400" cy="338700"/>
          </a:xfrm>
          <a:prstGeom prst="rect">
            <a:avLst/>
          </a:prstGeom>
          <a:solidFill>
            <a:srgbClr val="00FF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Good</a:t>
            </a:r>
            <a:endParaRPr sz="800"/>
          </a:p>
        </p:txBody>
      </p:sp>
      <p:sp>
        <p:nvSpPr>
          <p:cNvPr id="414" name="Google Shape;414;g22627a196f5_0_237"/>
          <p:cNvSpPr txBox="1"/>
          <p:nvPr/>
        </p:nvSpPr>
        <p:spPr>
          <a:xfrm>
            <a:off x="5762775" y="2556800"/>
            <a:ext cx="8337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Bird</a:t>
            </a:r>
            <a:endParaRPr sz="800"/>
          </a:p>
        </p:txBody>
      </p:sp>
      <p:sp>
        <p:nvSpPr>
          <p:cNvPr id="415" name="Google Shape;415;g22627a196f5_0_237"/>
          <p:cNvSpPr txBox="1"/>
          <p:nvPr/>
        </p:nvSpPr>
        <p:spPr>
          <a:xfrm>
            <a:off x="7501943" y="2556795"/>
            <a:ext cx="10788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No distinction</a:t>
            </a:r>
            <a:endParaRPr sz="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2627a196f5_0_257"/>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(c): Partial </a:t>
            </a:r>
            <a:r>
              <a:rPr lang="es">
                <a:solidFill>
                  <a:schemeClr val="accent5"/>
                </a:solidFill>
              </a:rPr>
              <a:t>occlusions</a:t>
            </a:r>
            <a:endParaRPr>
              <a:solidFill>
                <a:schemeClr val="accent5"/>
              </a:solidFill>
            </a:endParaRPr>
          </a:p>
        </p:txBody>
      </p:sp>
      <p:pic>
        <p:nvPicPr>
          <p:cNvPr id="421" name="Google Shape;421;g22627a196f5_0_257"/>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22" name="Google Shape;422;g22627a196f5_0_257"/>
          <p:cNvSpPr txBox="1"/>
          <p:nvPr>
            <p:ph idx="12" type="sldNum"/>
          </p:nvPr>
        </p:nvSpPr>
        <p:spPr>
          <a:xfrm>
            <a:off x="8548658" y="48156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423" name="Google Shape;423;g22627a196f5_0_257"/>
          <p:cNvPicPr preferRelativeResize="0"/>
          <p:nvPr/>
        </p:nvPicPr>
        <p:blipFill>
          <a:blip r:embed="rId4">
            <a:alphaModFix/>
          </a:blip>
          <a:stretch>
            <a:fillRect/>
          </a:stretch>
        </p:blipFill>
        <p:spPr>
          <a:xfrm>
            <a:off x="4387483" y="801335"/>
            <a:ext cx="1309534" cy="1840750"/>
          </a:xfrm>
          <a:prstGeom prst="rect">
            <a:avLst/>
          </a:prstGeom>
          <a:noFill/>
          <a:ln cap="flat" cmpd="sng" w="9525">
            <a:solidFill>
              <a:srgbClr val="B7B7B7"/>
            </a:solidFill>
            <a:prstDash val="solid"/>
            <a:round/>
            <a:headEnd len="sm" w="sm" type="none"/>
            <a:tailEnd len="sm" w="sm" type="none"/>
          </a:ln>
        </p:spPr>
      </p:pic>
      <p:pic>
        <p:nvPicPr>
          <p:cNvPr id="424" name="Google Shape;424;g22627a196f5_0_257"/>
          <p:cNvPicPr preferRelativeResize="0"/>
          <p:nvPr/>
        </p:nvPicPr>
        <p:blipFill>
          <a:blip r:embed="rId5">
            <a:alphaModFix/>
          </a:blip>
          <a:stretch>
            <a:fillRect/>
          </a:stretch>
        </p:blipFill>
        <p:spPr>
          <a:xfrm>
            <a:off x="5901299" y="801335"/>
            <a:ext cx="1309530" cy="1840748"/>
          </a:xfrm>
          <a:prstGeom prst="rect">
            <a:avLst/>
          </a:prstGeom>
          <a:noFill/>
          <a:ln cap="flat" cmpd="sng" w="9525">
            <a:solidFill>
              <a:srgbClr val="00FF00"/>
            </a:solidFill>
            <a:prstDash val="solid"/>
            <a:round/>
            <a:headEnd len="sm" w="sm" type="none"/>
            <a:tailEnd len="sm" w="sm" type="none"/>
          </a:ln>
        </p:spPr>
      </p:pic>
      <p:pic>
        <p:nvPicPr>
          <p:cNvPr id="425" name="Google Shape;425;g22627a196f5_0_257"/>
          <p:cNvPicPr preferRelativeResize="0"/>
          <p:nvPr/>
        </p:nvPicPr>
        <p:blipFill>
          <a:blip r:embed="rId6">
            <a:alphaModFix/>
          </a:blip>
          <a:stretch>
            <a:fillRect/>
          </a:stretch>
        </p:blipFill>
        <p:spPr>
          <a:xfrm>
            <a:off x="7426878" y="802770"/>
            <a:ext cx="1309534" cy="1840754"/>
          </a:xfrm>
          <a:prstGeom prst="rect">
            <a:avLst/>
          </a:prstGeom>
          <a:noFill/>
          <a:ln cap="flat" cmpd="sng" w="9525">
            <a:solidFill>
              <a:srgbClr val="00FF00"/>
            </a:solidFill>
            <a:prstDash val="solid"/>
            <a:round/>
            <a:headEnd len="sm" w="sm" type="none"/>
            <a:tailEnd len="sm" w="sm" type="none"/>
          </a:ln>
        </p:spPr>
      </p:pic>
      <p:sp>
        <p:nvSpPr>
          <p:cNvPr id="426" name="Google Shape;426;g22627a196f5_0_257"/>
          <p:cNvSpPr txBox="1"/>
          <p:nvPr/>
        </p:nvSpPr>
        <p:spPr>
          <a:xfrm>
            <a:off x="159300" y="613450"/>
            <a:ext cx="40062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t>Occlusions occur when an object in an image is partially blocked or obscured by another object. This can make it challenging for the model to detect and classify the object correctly because some of its features are obscured.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es" sz="1200"/>
              <a:t>When the partially occluded object is duplicated, the model might still be able to detect the object, but its accuracy might be lower because some of the object's features are still obscured. In some cases, the model might misclassify the duplicated object if it is distorted or partially visible due to the occlusion.</a:t>
            </a:r>
            <a:endParaRPr sz="1200"/>
          </a:p>
        </p:txBody>
      </p:sp>
      <p:pic>
        <p:nvPicPr>
          <p:cNvPr id="427" name="Google Shape;427;g22627a196f5_0_257"/>
          <p:cNvPicPr preferRelativeResize="0"/>
          <p:nvPr/>
        </p:nvPicPr>
        <p:blipFill>
          <a:blip r:embed="rId7">
            <a:alphaModFix/>
          </a:blip>
          <a:stretch>
            <a:fillRect/>
          </a:stretch>
        </p:blipFill>
        <p:spPr>
          <a:xfrm>
            <a:off x="2935425" y="3228111"/>
            <a:ext cx="1975184" cy="1624306"/>
          </a:xfrm>
          <a:prstGeom prst="rect">
            <a:avLst/>
          </a:prstGeom>
          <a:noFill/>
          <a:ln cap="flat" cmpd="sng" w="9525">
            <a:solidFill>
              <a:srgbClr val="999999"/>
            </a:solidFill>
            <a:prstDash val="solid"/>
            <a:round/>
            <a:headEnd len="sm" w="sm" type="none"/>
            <a:tailEnd len="sm" w="sm" type="none"/>
          </a:ln>
        </p:spPr>
      </p:pic>
      <p:pic>
        <p:nvPicPr>
          <p:cNvPr id="428" name="Google Shape;428;g22627a196f5_0_257"/>
          <p:cNvPicPr preferRelativeResize="0"/>
          <p:nvPr/>
        </p:nvPicPr>
        <p:blipFill>
          <a:blip r:embed="rId8">
            <a:alphaModFix/>
          </a:blip>
          <a:stretch>
            <a:fillRect/>
          </a:stretch>
        </p:blipFill>
        <p:spPr>
          <a:xfrm>
            <a:off x="5001894" y="3228100"/>
            <a:ext cx="1975188" cy="1624325"/>
          </a:xfrm>
          <a:prstGeom prst="rect">
            <a:avLst/>
          </a:prstGeom>
          <a:noFill/>
          <a:ln cap="flat" cmpd="sng" w="9525">
            <a:solidFill>
              <a:srgbClr val="FF9900"/>
            </a:solidFill>
            <a:prstDash val="solid"/>
            <a:round/>
            <a:headEnd len="sm" w="sm" type="none"/>
            <a:tailEnd len="sm" w="sm" type="none"/>
          </a:ln>
        </p:spPr>
      </p:pic>
      <p:pic>
        <p:nvPicPr>
          <p:cNvPr id="429" name="Google Shape;429;g22627a196f5_0_257"/>
          <p:cNvPicPr preferRelativeResize="0"/>
          <p:nvPr/>
        </p:nvPicPr>
        <p:blipFill>
          <a:blip r:embed="rId9">
            <a:alphaModFix/>
          </a:blip>
          <a:stretch>
            <a:fillRect/>
          </a:stretch>
        </p:blipFill>
        <p:spPr>
          <a:xfrm>
            <a:off x="7068362" y="3228123"/>
            <a:ext cx="1975188" cy="1624300"/>
          </a:xfrm>
          <a:prstGeom prst="rect">
            <a:avLst/>
          </a:prstGeom>
          <a:noFill/>
          <a:ln cap="flat" cmpd="sng" w="9525">
            <a:solidFill>
              <a:srgbClr val="FF0000"/>
            </a:solidFill>
            <a:prstDash val="solid"/>
            <a:round/>
            <a:headEnd len="sm" w="sm" type="none"/>
            <a:tailEnd len="sm" w="sm" type="none"/>
          </a:ln>
        </p:spPr>
      </p:pic>
      <p:sp>
        <p:nvSpPr>
          <p:cNvPr id="430" name="Google Shape;430;g22627a196f5_0_257"/>
          <p:cNvSpPr txBox="1"/>
          <p:nvPr/>
        </p:nvSpPr>
        <p:spPr>
          <a:xfrm>
            <a:off x="4611654" y="450446"/>
            <a:ext cx="8613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Cat</a:t>
            </a:r>
            <a:endParaRPr sz="800"/>
          </a:p>
        </p:txBody>
      </p:sp>
      <p:sp>
        <p:nvSpPr>
          <p:cNvPr id="431" name="Google Shape;431;g22627a196f5_0_257"/>
          <p:cNvSpPr txBox="1"/>
          <p:nvPr/>
        </p:nvSpPr>
        <p:spPr>
          <a:xfrm>
            <a:off x="6203089" y="452069"/>
            <a:ext cx="752400" cy="338700"/>
          </a:xfrm>
          <a:prstGeom prst="rect">
            <a:avLst/>
          </a:prstGeom>
          <a:solidFill>
            <a:srgbClr val="00FF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Good</a:t>
            </a:r>
            <a:endParaRPr sz="800"/>
          </a:p>
        </p:txBody>
      </p:sp>
      <p:sp>
        <p:nvSpPr>
          <p:cNvPr id="432" name="Google Shape;432;g22627a196f5_0_257"/>
          <p:cNvSpPr txBox="1"/>
          <p:nvPr/>
        </p:nvSpPr>
        <p:spPr>
          <a:xfrm>
            <a:off x="7741583" y="450275"/>
            <a:ext cx="752400" cy="338700"/>
          </a:xfrm>
          <a:prstGeom prst="rect">
            <a:avLst/>
          </a:prstGeom>
          <a:solidFill>
            <a:srgbClr val="00FF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Good</a:t>
            </a:r>
            <a:endParaRPr sz="800"/>
          </a:p>
        </p:txBody>
      </p:sp>
      <p:sp>
        <p:nvSpPr>
          <p:cNvPr id="433" name="Google Shape;433;g22627a196f5_0_257"/>
          <p:cNvSpPr txBox="1"/>
          <p:nvPr/>
        </p:nvSpPr>
        <p:spPr>
          <a:xfrm>
            <a:off x="3657600" y="1232538"/>
            <a:ext cx="51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4" name="Google Shape;434;g22627a196f5_0_257"/>
          <p:cNvSpPr txBox="1"/>
          <p:nvPr/>
        </p:nvSpPr>
        <p:spPr>
          <a:xfrm>
            <a:off x="3506175" y="2889400"/>
            <a:ext cx="10140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Tennis racket</a:t>
            </a:r>
            <a:endParaRPr sz="800"/>
          </a:p>
        </p:txBody>
      </p:sp>
      <p:sp>
        <p:nvSpPr>
          <p:cNvPr id="435" name="Google Shape;435;g22627a196f5_0_257"/>
          <p:cNvSpPr txBox="1"/>
          <p:nvPr/>
        </p:nvSpPr>
        <p:spPr>
          <a:xfrm>
            <a:off x="5242175" y="2889400"/>
            <a:ext cx="14946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rgbClr val="38761D"/>
                </a:solidFill>
              </a:rPr>
              <a:t>Tennis racket </a:t>
            </a:r>
            <a:r>
              <a:rPr lang="es" sz="1000"/>
              <a:t>&amp; </a:t>
            </a:r>
            <a:r>
              <a:rPr lang="es" sz="1000">
                <a:solidFill>
                  <a:srgbClr val="FF0000"/>
                </a:solidFill>
              </a:rPr>
              <a:t>frisbee</a:t>
            </a:r>
            <a:endParaRPr sz="800">
              <a:solidFill>
                <a:srgbClr val="FF0000"/>
              </a:solidFill>
            </a:endParaRPr>
          </a:p>
        </p:txBody>
      </p:sp>
      <p:sp>
        <p:nvSpPr>
          <p:cNvPr id="436" name="Google Shape;436;g22627a196f5_0_257"/>
          <p:cNvSpPr txBox="1"/>
          <p:nvPr/>
        </p:nvSpPr>
        <p:spPr>
          <a:xfrm>
            <a:off x="7308650" y="2889400"/>
            <a:ext cx="14946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rgbClr val="FF0000"/>
                </a:solidFill>
              </a:rPr>
              <a:t>frisbee</a:t>
            </a:r>
            <a:r>
              <a:rPr lang="es" sz="1000"/>
              <a:t> &amp; </a:t>
            </a:r>
            <a:r>
              <a:rPr lang="es" sz="1000">
                <a:solidFill>
                  <a:srgbClr val="FF0000"/>
                </a:solidFill>
              </a:rPr>
              <a:t>frisbee</a:t>
            </a:r>
            <a:endParaRPr sz="800">
              <a:solidFill>
                <a:srgbClr val="FF0000"/>
              </a:solidFill>
            </a:endParaRPr>
          </a:p>
        </p:txBody>
      </p:sp>
      <p:sp>
        <p:nvSpPr>
          <p:cNvPr id="437" name="Google Shape;437;g22627a196f5_0_257"/>
          <p:cNvSpPr txBox="1"/>
          <p:nvPr/>
        </p:nvSpPr>
        <p:spPr>
          <a:xfrm>
            <a:off x="185275" y="3144100"/>
            <a:ext cx="25989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solidFill>
                  <a:schemeClr val="dk1"/>
                </a:solidFill>
              </a:rPr>
              <a:t>In the cat image, the model performs good since the occluded area is not significant.</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s" sz="1200">
                <a:solidFill>
                  <a:schemeClr val="dk1"/>
                </a:solidFill>
              </a:rPr>
              <a:t>In the other hand, it’s challenging for the model to classify the round &amp; handle part of the tennis racket.</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2627a196f5_0_301"/>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(c): “Crowded” pictures</a:t>
            </a:r>
            <a:endParaRPr>
              <a:solidFill>
                <a:schemeClr val="accent5"/>
              </a:solidFill>
            </a:endParaRPr>
          </a:p>
        </p:txBody>
      </p:sp>
      <p:pic>
        <p:nvPicPr>
          <p:cNvPr id="443" name="Google Shape;443;g22627a196f5_0_30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44" name="Google Shape;444;g22627a196f5_0_301"/>
          <p:cNvSpPr txBox="1"/>
          <p:nvPr>
            <p:ph idx="12" type="sldNum"/>
          </p:nvPr>
        </p:nvSpPr>
        <p:spPr>
          <a:xfrm>
            <a:off x="8624858" y="48156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45" name="Google Shape;445;g22627a196f5_0_301"/>
          <p:cNvSpPr txBox="1"/>
          <p:nvPr/>
        </p:nvSpPr>
        <p:spPr>
          <a:xfrm>
            <a:off x="119500" y="614800"/>
            <a:ext cx="3683700" cy="184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t>Object detection models can perform well in crowded images as long as the objects are distinguishable from each other. This is because the model can use the spatial arrangement of the objects to differentiate between them.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es" sz="1200"/>
              <a:t>However, if the objects are too close to each other or overlap, the model might have difficulty accurately detecting and classifying them. </a:t>
            </a:r>
            <a:endParaRPr/>
          </a:p>
        </p:txBody>
      </p:sp>
      <p:pic>
        <p:nvPicPr>
          <p:cNvPr id="446" name="Google Shape;446;g22627a196f5_0_301"/>
          <p:cNvPicPr preferRelativeResize="0"/>
          <p:nvPr/>
        </p:nvPicPr>
        <p:blipFill>
          <a:blip r:embed="rId4">
            <a:alphaModFix/>
          </a:blip>
          <a:stretch>
            <a:fillRect/>
          </a:stretch>
        </p:blipFill>
        <p:spPr>
          <a:xfrm>
            <a:off x="311697" y="3105146"/>
            <a:ext cx="2802701" cy="1744400"/>
          </a:xfrm>
          <a:prstGeom prst="rect">
            <a:avLst/>
          </a:prstGeom>
          <a:noFill/>
          <a:ln cap="flat" cmpd="sng" w="9525">
            <a:solidFill>
              <a:srgbClr val="B7B7B7"/>
            </a:solidFill>
            <a:prstDash val="solid"/>
            <a:round/>
            <a:headEnd len="sm" w="sm" type="none"/>
            <a:tailEnd len="sm" w="sm" type="none"/>
          </a:ln>
        </p:spPr>
      </p:pic>
      <p:pic>
        <p:nvPicPr>
          <p:cNvPr id="447" name="Google Shape;447;g22627a196f5_0_301"/>
          <p:cNvPicPr preferRelativeResize="0"/>
          <p:nvPr/>
        </p:nvPicPr>
        <p:blipFill>
          <a:blip r:embed="rId5">
            <a:alphaModFix/>
          </a:blip>
          <a:stretch>
            <a:fillRect/>
          </a:stretch>
        </p:blipFill>
        <p:spPr>
          <a:xfrm>
            <a:off x="6171675" y="3105162"/>
            <a:ext cx="2802701" cy="1744388"/>
          </a:xfrm>
          <a:prstGeom prst="rect">
            <a:avLst/>
          </a:prstGeom>
          <a:noFill/>
          <a:ln cap="flat" cmpd="sng" w="9525">
            <a:solidFill>
              <a:srgbClr val="FF0000"/>
            </a:solidFill>
            <a:prstDash val="solid"/>
            <a:round/>
            <a:headEnd len="sm" w="sm" type="none"/>
            <a:tailEnd len="sm" w="sm" type="none"/>
          </a:ln>
        </p:spPr>
      </p:pic>
      <p:pic>
        <p:nvPicPr>
          <p:cNvPr id="448" name="Google Shape;448;g22627a196f5_0_301"/>
          <p:cNvPicPr preferRelativeResize="0"/>
          <p:nvPr/>
        </p:nvPicPr>
        <p:blipFill>
          <a:blip r:embed="rId6">
            <a:alphaModFix/>
          </a:blip>
          <a:stretch>
            <a:fillRect/>
          </a:stretch>
        </p:blipFill>
        <p:spPr>
          <a:xfrm>
            <a:off x="3241674" y="3105148"/>
            <a:ext cx="2802732" cy="1744400"/>
          </a:xfrm>
          <a:prstGeom prst="rect">
            <a:avLst/>
          </a:prstGeom>
          <a:noFill/>
          <a:ln cap="flat" cmpd="sng" w="9525">
            <a:solidFill>
              <a:srgbClr val="00FF00"/>
            </a:solidFill>
            <a:prstDash val="solid"/>
            <a:round/>
            <a:headEnd len="sm" w="sm" type="none"/>
            <a:tailEnd len="sm" w="sm" type="none"/>
          </a:ln>
        </p:spPr>
      </p:pic>
      <p:sp>
        <p:nvSpPr>
          <p:cNvPr id="449" name="Google Shape;449;g22627a196f5_0_301"/>
          <p:cNvSpPr/>
          <p:nvPr/>
        </p:nvSpPr>
        <p:spPr>
          <a:xfrm>
            <a:off x="2079925" y="3454975"/>
            <a:ext cx="441600" cy="441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22627a196f5_0_301"/>
          <p:cNvSpPr/>
          <p:nvPr/>
        </p:nvSpPr>
        <p:spPr>
          <a:xfrm>
            <a:off x="3489614" y="4378032"/>
            <a:ext cx="389700" cy="2943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22627a196f5_0_301"/>
          <p:cNvSpPr/>
          <p:nvPr/>
        </p:nvSpPr>
        <p:spPr>
          <a:xfrm>
            <a:off x="7886700" y="3452425"/>
            <a:ext cx="782700" cy="53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g22627a196f5_0_301"/>
          <p:cNvPicPr preferRelativeResize="0"/>
          <p:nvPr/>
        </p:nvPicPr>
        <p:blipFill>
          <a:blip r:embed="rId7">
            <a:alphaModFix/>
          </a:blip>
          <a:stretch>
            <a:fillRect/>
          </a:stretch>
        </p:blipFill>
        <p:spPr>
          <a:xfrm>
            <a:off x="3863750" y="1061150"/>
            <a:ext cx="2556445" cy="1291559"/>
          </a:xfrm>
          <a:prstGeom prst="rect">
            <a:avLst/>
          </a:prstGeom>
          <a:noFill/>
          <a:ln cap="flat" cmpd="sng" w="9525">
            <a:solidFill>
              <a:srgbClr val="B7B7B7"/>
            </a:solidFill>
            <a:prstDash val="solid"/>
            <a:round/>
            <a:headEnd len="sm" w="sm" type="none"/>
            <a:tailEnd len="sm" w="sm" type="none"/>
          </a:ln>
        </p:spPr>
      </p:pic>
      <p:pic>
        <p:nvPicPr>
          <p:cNvPr id="453" name="Google Shape;453;g22627a196f5_0_301"/>
          <p:cNvPicPr preferRelativeResize="0"/>
          <p:nvPr/>
        </p:nvPicPr>
        <p:blipFill>
          <a:blip r:embed="rId8">
            <a:alphaModFix/>
          </a:blip>
          <a:stretch>
            <a:fillRect/>
          </a:stretch>
        </p:blipFill>
        <p:spPr>
          <a:xfrm>
            <a:off x="6464854" y="1061152"/>
            <a:ext cx="2556445" cy="1291574"/>
          </a:xfrm>
          <a:prstGeom prst="rect">
            <a:avLst/>
          </a:prstGeom>
          <a:noFill/>
          <a:ln cap="flat" cmpd="sng" w="9525">
            <a:solidFill>
              <a:srgbClr val="BF9000"/>
            </a:solidFill>
            <a:prstDash val="solid"/>
            <a:round/>
            <a:headEnd len="sm" w="sm" type="none"/>
            <a:tailEnd len="sm" w="sm" type="none"/>
          </a:ln>
        </p:spPr>
      </p:pic>
      <p:sp>
        <p:nvSpPr>
          <p:cNvPr id="454" name="Google Shape;454;g22627a196f5_0_301"/>
          <p:cNvSpPr txBox="1"/>
          <p:nvPr/>
        </p:nvSpPr>
        <p:spPr>
          <a:xfrm>
            <a:off x="4634975" y="722450"/>
            <a:ext cx="10140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Vase</a:t>
            </a:r>
            <a:endParaRPr sz="800"/>
          </a:p>
        </p:txBody>
      </p:sp>
      <p:sp>
        <p:nvSpPr>
          <p:cNvPr id="455" name="Google Shape;455;g22627a196f5_0_301"/>
          <p:cNvSpPr/>
          <p:nvPr/>
        </p:nvSpPr>
        <p:spPr>
          <a:xfrm>
            <a:off x="4823125" y="1662550"/>
            <a:ext cx="441600" cy="710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22627a196f5_0_301"/>
          <p:cNvSpPr/>
          <p:nvPr/>
        </p:nvSpPr>
        <p:spPr>
          <a:xfrm>
            <a:off x="8404525" y="1586350"/>
            <a:ext cx="441600" cy="7101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2627a196f5_0_301"/>
          <p:cNvSpPr/>
          <p:nvPr/>
        </p:nvSpPr>
        <p:spPr>
          <a:xfrm>
            <a:off x="8175925" y="1826650"/>
            <a:ext cx="441600" cy="393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22627a196f5_0_301"/>
          <p:cNvSpPr txBox="1"/>
          <p:nvPr/>
        </p:nvSpPr>
        <p:spPr>
          <a:xfrm>
            <a:off x="7302675" y="722450"/>
            <a:ext cx="968400" cy="338700"/>
          </a:xfrm>
          <a:prstGeom prst="rect">
            <a:avLst/>
          </a:prstGeom>
          <a:solidFill>
            <a:srgbClr val="F1C23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Medium</a:t>
            </a:r>
            <a:endParaRPr sz="800"/>
          </a:p>
        </p:txBody>
      </p:sp>
      <p:cxnSp>
        <p:nvCxnSpPr>
          <p:cNvPr id="459" name="Google Shape;459;g22627a196f5_0_301"/>
          <p:cNvCxnSpPr>
            <a:endCxn id="457" idx="3"/>
          </p:cNvCxnSpPr>
          <p:nvPr/>
        </p:nvCxnSpPr>
        <p:spPr>
          <a:xfrm flipH="1" rot="10800000">
            <a:off x="8078896" y="2162609"/>
            <a:ext cx="161700" cy="265500"/>
          </a:xfrm>
          <a:prstGeom prst="straightConnector1">
            <a:avLst/>
          </a:prstGeom>
          <a:noFill/>
          <a:ln cap="flat" cmpd="sng" w="9525">
            <a:solidFill>
              <a:schemeClr val="dk2"/>
            </a:solidFill>
            <a:prstDash val="solid"/>
            <a:round/>
            <a:headEnd len="med" w="med" type="none"/>
            <a:tailEnd len="med" w="med" type="triangle"/>
          </a:ln>
        </p:spPr>
      </p:cxnSp>
      <p:sp>
        <p:nvSpPr>
          <p:cNvPr id="460" name="Google Shape;460;g22627a196f5_0_301"/>
          <p:cNvSpPr txBox="1"/>
          <p:nvPr/>
        </p:nvSpPr>
        <p:spPr>
          <a:xfrm>
            <a:off x="7578525" y="2327575"/>
            <a:ext cx="110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occlusion</a:t>
            </a:r>
            <a:endParaRPr sz="1200"/>
          </a:p>
        </p:txBody>
      </p:sp>
      <p:sp>
        <p:nvSpPr>
          <p:cNvPr id="461" name="Google Shape;461;g22627a196f5_0_301"/>
          <p:cNvSpPr txBox="1"/>
          <p:nvPr/>
        </p:nvSpPr>
        <p:spPr>
          <a:xfrm>
            <a:off x="1167875" y="2766450"/>
            <a:ext cx="1014000" cy="3387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Bird</a:t>
            </a:r>
            <a:endParaRPr sz="800"/>
          </a:p>
        </p:txBody>
      </p:sp>
      <p:sp>
        <p:nvSpPr>
          <p:cNvPr id="462" name="Google Shape;462;g22627a196f5_0_301"/>
          <p:cNvSpPr txBox="1"/>
          <p:nvPr/>
        </p:nvSpPr>
        <p:spPr>
          <a:xfrm>
            <a:off x="4290289" y="2766444"/>
            <a:ext cx="752400" cy="338700"/>
          </a:xfrm>
          <a:prstGeom prst="rect">
            <a:avLst/>
          </a:prstGeom>
          <a:solidFill>
            <a:srgbClr val="00FF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Good</a:t>
            </a:r>
            <a:endParaRPr sz="800"/>
          </a:p>
        </p:txBody>
      </p:sp>
      <p:sp>
        <p:nvSpPr>
          <p:cNvPr id="463" name="Google Shape;463;g22627a196f5_0_301"/>
          <p:cNvSpPr txBox="1"/>
          <p:nvPr/>
        </p:nvSpPr>
        <p:spPr>
          <a:xfrm>
            <a:off x="7196814" y="2785849"/>
            <a:ext cx="7524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Bad</a:t>
            </a:r>
            <a:endParaRPr sz="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22627a196f5_0_195"/>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(c): Improvings</a:t>
            </a:r>
            <a:endParaRPr>
              <a:solidFill>
                <a:schemeClr val="accent5"/>
              </a:solidFill>
            </a:endParaRPr>
          </a:p>
        </p:txBody>
      </p:sp>
      <p:pic>
        <p:nvPicPr>
          <p:cNvPr id="469" name="Google Shape;469;g22627a196f5_0_19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70" name="Google Shape;470;g22627a196f5_0_1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471" name="Google Shape;471;g22627a196f5_0_195"/>
          <p:cNvPicPr preferRelativeResize="0"/>
          <p:nvPr/>
        </p:nvPicPr>
        <p:blipFill>
          <a:blip r:embed="rId4">
            <a:alphaModFix/>
          </a:blip>
          <a:stretch>
            <a:fillRect/>
          </a:stretch>
        </p:blipFill>
        <p:spPr>
          <a:xfrm>
            <a:off x="4381500" y="1776875"/>
            <a:ext cx="1314152" cy="1688500"/>
          </a:xfrm>
          <a:prstGeom prst="rect">
            <a:avLst/>
          </a:prstGeom>
          <a:noFill/>
          <a:ln cap="flat" cmpd="sng" w="9525">
            <a:solidFill>
              <a:srgbClr val="FF0000"/>
            </a:solidFill>
            <a:prstDash val="solid"/>
            <a:round/>
            <a:headEnd len="sm" w="sm" type="none"/>
            <a:tailEnd len="sm" w="sm" type="none"/>
          </a:ln>
        </p:spPr>
      </p:pic>
      <p:pic>
        <p:nvPicPr>
          <p:cNvPr id="472" name="Google Shape;472;g22627a196f5_0_195"/>
          <p:cNvPicPr preferRelativeResize="0"/>
          <p:nvPr/>
        </p:nvPicPr>
        <p:blipFill>
          <a:blip r:embed="rId5">
            <a:alphaModFix/>
          </a:blip>
          <a:stretch>
            <a:fillRect/>
          </a:stretch>
        </p:blipFill>
        <p:spPr>
          <a:xfrm>
            <a:off x="5858984" y="1776875"/>
            <a:ext cx="1314152" cy="1688492"/>
          </a:xfrm>
          <a:prstGeom prst="rect">
            <a:avLst/>
          </a:prstGeom>
          <a:noFill/>
          <a:ln cap="flat" cmpd="sng" w="9525">
            <a:solidFill>
              <a:srgbClr val="FF0000"/>
            </a:solidFill>
            <a:prstDash val="solid"/>
            <a:round/>
            <a:headEnd len="sm" w="sm" type="none"/>
            <a:tailEnd len="sm" w="sm" type="none"/>
          </a:ln>
        </p:spPr>
      </p:pic>
      <p:pic>
        <p:nvPicPr>
          <p:cNvPr id="473" name="Google Shape;473;g22627a196f5_0_195"/>
          <p:cNvPicPr preferRelativeResize="0"/>
          <p:nvPr/>
        </p:nvPicPr>
        <p:blipFill>
          <a:blip r:embed="rId6">
            <a:alphaModFix/>
          </a:blip>
          <a:stretch>
            <a:fillRect/>
          </a:stretch>
        </p:blipFill>
        <p:spPr>
          <a:xfrm>
            <a:off x="7320697" y="1776875"/>
            <a:ext cx="1314152" cy="1688496"/>
          </a:xfrm>
          <a:prstGeom prst="rect">
            <a:avLst/>
          </a:prstGeom>
          <a:noFill/>
          <a:ln cap="flat" cmpd="sng" w="9525">
            <a:solidFill>
              <a:srgbClr val="00FF00"/>
            </a:solidFill>
            <a:prstDash val="solid"/>
            <a:round/>
            <a:headEnd len="sm" w="sm" type="none"/>
            <a:tailEnd len="sm" w="sm" type="none"/>
          </a:ln>
        </p:spPr>
      </p:pic>
      <p:sp>
        <p:nvSpPr>
          <p:cNvPr id="474" name="Google Shape;474;g22627a196f5_0_195"/>
          <p:cNvSpPr txBox="1"/>
          <p:nvPr/>
        </p:nvSpPr>
        <p:spPr>
          <a:xfrm>
            <a:off x="409675" y="1165550"/>
            <a:ext cx="3455700" cy="3140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t>When you duplicate an object in an image, it can provide additional information that can help the model detect and classify the object more accurately.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es" sz="1200"/>
              <a:t>For example, if the model misses an object in the original image, duplicating the object might help the model to recognize the object because it provides additional instances of the object for the model to learn from.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es" sz="1200"/>
              <a:t>Additionally, if the duplicated object is in a different location or under different lighting conditions than the original object, it can help the model to generalize better to those conditions.</a:t>
            </a:r>
            <a:endParaRPr/>
          </a:p>
        </p:txBody>
      </p:sp>
      <p:sp>
        <p:nvSpPr>
          <p:cNvPr id="475" name="Google Shape;475;g22627a196f5_0_195"/>
          <p:cNvSpPr/>
          <p:nvPr/>
        </p:nvSpPr>
        <p:spPr>
          <a:xfrm rot="5400000">
            <a:off x="5711150" y="188275"/>
            <a:ext cx="181800" cy="2827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22627a196f5_0_195"/>
          <p:cNvSpPr txBox="1"/>
          <p:nvPr/>
        </p:nvSpPr>
        <p:spPr>
          <a:xfrm>
            <a:off x="4952386" y="1135427"/>
            <a:ext cx="1690800" cy="338700"/>
          </a:xfrm>
          <a:prstGeom prst="rect">
            <a:avLst/>
          </a:prstGeom>
          <a:solidFill>
            <a:srgbClr val="E0666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No bag detection</a:t>
            </a:r>
            <a:endParaRPr sz="800"/>
          </a:p>
        </p:txBody>
      </p:sp>
      <p:sp>
        <p:nvSpPr>
          <p:cNvPr id="477" name="Google Shape;477;g22627a196f5_0_195"/>
          <p:cNvSpPr txBox="1"/>
          <p:nvPr/>
        </p:nvSpPr>
        <p:spPr>
          <a:xfrm>
            <a:off x="7456068" y="1420827"/>
            <a:ext cx="1055700" cy="338700"/>
          </a:xfrm>
          <a:prstGeom prst="rect">
            <a:avLst/>
          </a:prstGeom>
          <a:solidFill>
            <a:srgbClr val="00FF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000"/>
              <a:t>Bag detection</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267caa6ca0_2_0"/>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(c): Summary</a:t>
            </a:r>
            <a:endParaRPr>
              <a:solidFill>
                <a:schemeClr val="accent5"/>
              </a:solidFill>
            </a:endParaRPr>
          </a:p>
        </p:txBody>
      </p:sp>
      <p:pic>
        <p:nvPicPr>
          <p:cNvPr id="483" name="Google Shape;483;g2267caa6ca0_2_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84" name="Google Shape;484;g2267caa6ca0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85" name="Google Shape;485;g2267caa6ca0_2_0"/>
          <p:cNvSpPr txBox="1"/>
          <p:nvPr/>
        </p:nvSpPr>
        <p:spPr>
          <a:xfrm>
            <a:off x="424300" y="916150"/>
            <a:ext cx="8048100" cy="29091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SzPts val="1500"/>
              <a:buChar char="●"/>
            </a:pPr>
            <a:r>
              <a:rPr lang="es" sz="1300"/>
              <a:t>The background of an image plays a crucial role in object detection accuracy, and similar backgrounds can confuse the model. </a:t>
            </a:r>
            <a:endParaRPr sz="1300"/>
          </a:p>
          <a:p>
            <a:pPr indent="0" lvl="0" marL="457200" rtl="0" algn="just">
              <a:spcBef>
                <a:spcPts val="0"/>
              </a:spcBef>
              <a:spcAft>
                <a:spcPts val="0"/>
              </a:spcAft>
              <a:buNone/>
            </a:pPr>
            <a:r>
              <a:t/>
            </a:r>
            <a:endParaRPr sz="1300"/>
          </a:p>
          <a:p>
            <a:pPr indent="-323850" lvl="0" marL="457200" rtl="0" algn="just">
              <a:spcBef>
                <a:spcPts val="0"/>
              </a:spcBef>
              <a:spcAft>
                <a:spcPts val="0"/>
              </a:spcAft>
              <a:buSzPts val="1500"/>
              <a:buChar char="●"/>
            </a:pPr>
            <a:r>
              <a:rPr lang="es" sz="1300"/>
              <a:t>Overlapping objects can cause the model to count them as a single instance, and partially occluded objects can be difficult for the model to detect. </a:t>
            </a:r>
            <a:endParaRPr sz="1300"/>
          </a:p>
          <a:p>
            <a:pPr indent="0" lvl="0" marL="457200" rtl="0" algn="just">
              <a:spcBef>
                <a:spcPts val="0"/>
              </a:spcBef>
              <a:spcAft>
                <a:spcPts val="0"/>
              </a:spcAft>
              <a:buNone/>
            </a:pPr>
            <a:r>
              <a:t/>
            </a:r>
            <a:endParaRPr sz="1300"/>
          </a:p>
          <a:p>
            <a:pPr indent="-323850" lvl="0" marL="457200" rtl="0" algn="just">
              <a:spcBef>
                <a:spcPts val="0"/>
              </a:spcBef>
              <a:spcAft>
                <a:spcPts val="0"/>
              </a:spcAft>
              <a:buSzPts val="1500"/>
              <a:buChar char="●"/>
            </a:pPr>
            <a:r>
              <a:rPr lang="es" sz="1300"/>
              <a:t>Crowded images are manageable as long as the objects are distinguishable, but small or overlapping objects can be missed. </a:t>
            </a:r>
            <a:endParaRPr sz="1300"/>
          </a:p>
          <a:p>
            <a:pPr indent="0" lvl="0" marL="457200" rtl="0" algn="just">
              <a:spcBef>
                <a:spcPts val="0"/>
              </a:spcBef>
              <a:spcAft>
                <a:spcPts val="0"/>
              </a:spcAft>
              <a:buNone/>
            </a:pPr>
            <a:r>
              <a:t/>
            </a:r>
            <a:endParaRPr sz="1300"/>
          </a:p>
          <a:p>
            <a:pPr indent="-323850" lvl="0" marL="457200" rtl="0" algn="just">
              <a:spcBef>
                <a:spcPts val="0"/>
              </a:spcBef>
              <a:spcAft>
                <a:spcPts val="0"/>
              </a:spcAft>
              <a:buSzPts val="1500"/>
              <a:buChar char="●"/>
            </a:pPr>
            <a:r>
              <a:rPr lang="es" sz="1300"/>
              <a:t>Duplicating objects in an image can provide additional information that can help the model detect and classify objects more accurately, especially if the duplicated object is in a different location or under different lighting conditions than the original object.</a:t>
            </a:r>
            <a:endParaRPr sz="1300"/>
          </a:p>
          <a:p>
            <a:pPr indent="0" lvl="0" marL="457200" rtl="0" algn="just">
              <a:spcBef>
                <a:spcPts val="0"/>
              </a:spcBef>
              <a:spcAft>
                <a:spcPts val="0"/>
              </a:spcAft>
              <a:buNone/>
            </a:pPr>
            <a:r>
              <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267caa6ca0_1_141"/>
          <p:cNvSpPr txBox="1"/>
          <p:nvPr>
            <p:ph type="title"/>
          </p:nvPr>
        </p:nvSpPr>
        <p:spPr>
          <a:xfrm>
            <a:off x="729450" y="1322450"/>
            <a:ext cx="7688400" cy="175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Task a: </a:t>
            </a:r>
            <a:r>
              <a:rPr lang="es"/>
              <a:t>Detection and segmentation in Out-of-Context Dataset.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22647100414_0_1"/>
          <p:cNvSpPr txBox="1"/>
          <p:nvPr>
            <p:ph type="title"/>
          </p:nvPr>
        </p:nvSpPr>
        <p:spPr>
          <a:xfrm>
            <a:off x="729450" y="1322450"/>
            <a:ext cx="7688400" cy="175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Task d: </a:t>
            </a:r>
            <a:r>
              <a:rPr lang="es"/>
              <a:t>Detection in MSCOCO Dataset by Feature interference using Mask RCNN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2647100414_0_5"/>
          <p:cNvSpPr txBox="1"/>
          <p:nvPr>
            <p:ph type="title"/>
          </p:nvPr>
        </p:nvSpPr>
        <p:spPr>
          <a:xfrm>
            <a:off x="311550" y="140600"/>
            <a:ext cx="8709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2220">
                <a:solidFill>
                  <a:schemeClr val="accent5"/>
                </a:solidFill>
              </a:rPr>
              <a:t>Task (d): Detection in MSCOCO Dataset by Feature interference.</a:t>
            </a:r>
            <a:endParaRPr sz="2220">
              <a:solidFill>
                <a:schemeClr val="accent5"/>
              </a:solidFill>
            </a:endParaRPr>
          </a:p>
        </p:txBody>
      </p:sp>
      <p:pic>
        <p:nvPicPr>
          <p:cNvPr id="496" name="Google Shape;496;g22647100414_0_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97" name="Google Shape;497;g22647100414_0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98" name="Google Shape;498;g22647100414_0_5"/>
          <p:cNvSpPr txBox="1"/>
          <p:nvPr/>
        </p:nvSpPr>
        <p:spPr>
          <a:xfrm>
            <a:off x="470550" y="981850"/>
            <a:ext cx="7689900" cy="40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In this task we will evaluate the effect of feature interference using Mask RCNN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To do so, we will analyze the following cases like in [1] :</a:t>
            </a:r>
            <a:endParaRPr/>
          </a:p>
          <a:p>
            <a:pPr indent="-317500" lvl="0" marL="457200" rtl="0" algn="l">
              <a:spcBef>
                <a:spcPts val="0"/>
              </a:spcBef>
              <a:spcAft>
                <a:spcPts val="0"/>
              </a:spcAft>
              <a:buSzPts val="1400"/>
              <a:buChar char="-"/>
            </a:pPr>
            <a:r>
              <a:rPr lang="es"/>
              <a:t>Original image with the detections </a:t>
            </a:r>
            <a:endParaRPr/>
          </a:p>
          <a:p>
            <a:pPr indent="-317500" lvl="0" marL="457200" rtl="0" algn="l">
              <a:spcBef>
                <a:spcPts val="0"/>
              </a:spcBef>
              <a:spcAft>
                <a:spcPts val="0"/>
              </a:spcAft>
              <a:buSzPts val="1400"/>
              <a:buChar char="-"/>
            </a:pPr>
            <a:r>
              <a:rPr lang="es"/>
              <a:t>Setting the outside of the bounding box to black</a:t>
            </a:r>
            <a:endParaRPr/>
          </a:p>
          <a:p>
            <a:pPr indent="-317500" lvl="0" marL="457200" rtl="0" algn="l">
              <a:spcBef>
                <a:spcPts val="0"/>
              </a:spcBef>
              <a:spcAft>
                <a:spcPts val="0"/>
              </a:spcAft>
              <a:buSzPts val="1400"/>
              <a:buChar char="-"/>
            </a:pPr>
            <a:r>
              <a:rPr lang="es"/>
              <a:t>Setting the outside of the mask to black</a:t>
            </a:r>
            <a:endParaRPr/>
          </a:p>
          <a:p>
            <a:pPr indent="-317500" lvl="0" marL="457200" rtl="0" algn="l">
              <a:spcBef>
                <a:spcPts val="0"/>
              </a:spcBef>
              <a:spcAft>
                <a:spcPts val="0"/>
              </a:spcAft>
              <a:buSzPts val="1400"/>
              <a:buChar char="-"/>
            </a:pPr>
            <a:r>
              <a:rPr lang="es"/>
              <a:t>Setting the outside of the mask to black and the outside of the bounding box to random noise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sz="1100"/>
              <a:t>[1] Rosenfeld, A., Zemel, R., &amp; Tsotsos, J. K. (2018). The Elephant in the Room. arXiv preprint arXiv:1808.03305.</a:t>
            </a:r>
            <a:endParaRPr sz="1100"/>
          </a:p>
        </p:txBody>
      </p:sp>
      <p:pic>
        <p:nvPicPr>
          <p:cNvPr id="499" name="Google Shape;499;g22647100414_0_5"/>
          <p:cNvPicPr preferRelativeResize="0"/>
          <p:nvPr/>
        </p:nvPicPr>
        <p:blipFill>
          <a:blip r:embed="rId4">
            <a:alphaModFix/>
          </a:blip>
          <a:stretch>
            <a:fillRect/>
          </a:stretch>
        </p:blipFill>
        <p:spPr>
          <a:xfrm>
            <a:off x="885725" y="2849325"/>
            <a:ext cx="6943980" cy="17405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267caa6ca0_1_40"/>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No feature inference</a:t>
            </a:r>
            <a:endParaRPr>
              <a:solidFill>
                <a:schemeClr val="accent5"/>
              </a:solidFill>
            </a:endParaRPr>
          </a:p>
        </p:txBody>
      </p:sp>
      <p:pic>
        <p:nvPicPr>
          <p:cNvPr id="505" name="Google Shape;505;g2267caa6ca0_1_4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06" name="Google Shape;506;g2267caa6ca0_1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507" name="Google Shape;507;g2267caa6ca0_1_40"/>
          <p:cNvPicPr preferRelativeResize="0"/>
          <p:nvPr/>
        </p:nvPicPr>
        <p:blipFill>
          <a:blip r:embed="rId4">
            <a:alphaModFix/>
          </a:blip>
          <a:stretch>
            <a:fillRect/>
          </a:stretch>
        </p:blipFill>
        <p:spPr>
          <a:xfrm>
            <a:off x="152400" y="712925"/>
            <a:ext cx="2528324" cy="1917450"/>
          </a:xfrm>
          <a:prstGeom prst="rect">
            <a:avLst/>
          </a:prstGeom>
          <a:noFill/>
          <a:ln cap="flat" cmpd="sng" w="19050">
            <a:solidFill>
              <a:srgbClr val="00FF00"/>
            </a:solidFill>
            <a:prstDash val="solid"/>
            <a:round/>
            <a:headEnd len="sm" w="sm" type="none"/>
            <a:tailEnd len="sm" w="sm" type="none"/>
          </a:ln>
        </p:spPr>
      </p:pic>
      <p:pic>
        <p:nvPicPr>
          <p:cNvPr id="508" name="Google Shape;508;g2267caa6ca0_1_40"/>
          <p:cNvPicPr preferRelativeResize="0"/>
          <p:nvPr/>
        </p:nvPicPr>
        <p:blipFill>
          <a:blip r:embed="rId5">
            <a:alphaModFix/>
          </a:blip>
          <a:stretch>
            <a:fillRect/>
          </a:stretch>
        </p:blipFill>
        <p:spPr>
          <a:xfrm>
            <a:off x="2823326" y="712925"/>
            <a:ext cx="2528325" cy="1899425"/>
          </a:xfrm>
          <a:prstGeom prst="rect">
            <a:avLst/>
          </a:prstGeom>
          <a:noFill/>
          <a:ln cap="flat" cmpd="sng" w="19050">
            <a:solidFill>
              <a:srgbClr val="00FF00"/>
            </a:solidFill>
            <a:prstDash val="solid"/>
            <a:round/>
            <a:headEnd len="sm" w="sm" type="none"/>
            <a:tailEnd len="sm" w="sm" type="none"/>
          </a:ln>
        </p:spPr>
      </p:pic>
      <p:pic>
        <p:nvPicPr>
          <p:cNvPr id="509" name="Google Shape;509;g2267caa6ca0_1_40"/>
          <p:cNvPicPr preferRelativeResize="0"/>
          <p:nvPr/>
        </p:nvPicPr>
        <p:blipFill>
          <a:blip r:embed="rId6">
            <a:alphaModFix/>
          </a:blip>
          <a:stretch>
            <a:fillRect/>
          </a:stretch>
        </p:blipFill>
        <p:spPr>
          <a:xfrm>
            <a:off x="152400" y="2782775"/>
            <a:ext cx="2528325" cy="1896237"/>
          </a:xfrm>
          <a:prstGeom prst="rect">
            <a:avLst/>
          </a:prstGeom>
          <a:noFill/>
          <a:ln cap="flat" cmpd="sng" w="19050">
            <a:solidFill>
              <a:srgbClr val="00FF00"/>
            </a:solidFill>
            <a:prstDash val="solid"/>
            <a:round/>
            <a:headEnd len="sm" w="sm" type="none"/>
            <a:tailEnd len="sm" w="sm" type="none"/>
          </a:ln>
        </p:spPr>
      </p:pic>
      <p:pic>
        <p:nvPicPr>
          <p:cNvPr id="510" name="Google Shape;510;g2267caa6ca0_1_40"/>
          <p:cNvPicPr preferRelativeResize="0"/>
          <p:nvPr/>
        </p:nvPicPr>
        <p:blipFill>
          <a:blip r:embed="rId7">
            <a:alphaModFix/>
          </a:blip>
          <a:stretch>
            <a:fillRect/>
          </a:stretch>
        </p:blipFill>
        <p:spPr>
          <a:xfrm>
            <a:off x="2823325" y="2764750"/>
            <a:ext cx="2528325" cy="1888837"/>
          </a:xfrm>
          <a:prstGeom prst="rect">
            <a:avLst/>
          </a:prstGeom>
          <a:noFill/>
          <a:ln cap="flat" cmpd="sng" w="19050">
            <a:solidFill>
              <a:srgbClr val="00FF00"/>
            </a:solidFill>
            <a:prstDash val="solid"/>
            <a:round/>
            <a:headEnd len="sm" w="sm" type="none"/>
            <a:tailEnd len="sm" w="sm" type="none"/>
          </a:ln>
        </p:spPr>
      </p:pic>
      <p:sp>
        <p:nvSpPr>
          <p:cNvPr id="511" name="Google Shape;511;g2267caa6ca0_1_40"/>
          <p:cNvSpPr txBox="1"/>
          <p:nvPr/>
        </p:nvSpPr>
        <p:spPr>
          <a:xfrm>
            <a:off x="5494250" y="1548125"/>
            <a:ext cx="3307800" cy="16623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Char char="●"/>
            </a:pPr>
            <a:r>
              <a:rPr lang="es" sz="1200"/>
              <a:t>In the majority of cases Mask RCNN</a:t>
            </a:r>
            <a:endParaRPr sz="1200"/>
          </a:p>
          <a:p>
            <a:pPr indent="0" lvl="0" marL="457200" rtl="0" algn="just">
              <a:spcBef>
                <a:spcPts val="0"/>
              </a:spcBef>
              <a:spcAft>
                <a:spcPts val="0"/>
              </a:spcAft>
              <a:buNone/>
            </a:pPr>
            <a:r>
              <a:rPr lang="es" sz="1200"/>
              <a:t>detects the objects without problems, achieving really good results of detection and segmentation.</a:t>
            </a:r>
            <a:endParaRPr sz="1200"/>
          </a:p>
          <a:p>
            <a:pPr indent="0" lvl="0" marL="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The </a:t>
            </a:r>
            <a:r>
              <a:rPr lang="es" sz="1200"/>
              <a:t>surrounding</a:t>
            </a:r>
            <a:r>
              <a:rPr lang="es" sz="1200"/>
              <a:t> of the object seems not to </a:t>
            </a:r>
            <a:r>
              <a:rPr lang="es" sz="1200"/>
              <a:t>affect.</a:t>
            </a:r>
            <a:endParaRPr sz="1200"/>
          </a:p>
          <a:p>
            <a:pPr indent="0" lvl="0" marL="0" rtl="0" algn="just">
              <a:spcBef>
                <a:spcPts val="0"/>
              </a:spcBef>
              <a:spcAft>
                <a:spcPts val="0"/>
              </a:spcAft>
              <a:buNone/>
            </a:pPr>
            <a:r>
              <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2267caa6ca0_1_50"/>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No feature inference</a:t>
            </a:r>
            <a:endParaRPr>
              <a:solidFill>
                <a:schemeClr val="accent5"/>
              </a:solidFill>
            </a:endParaRPr>
          </a:p>
        </p:txBody>
      </p:sp>
      <p:pic>
        <p:nvPicPr>
          <p:cNvPr id="517" name="Google Shape;517;g2267caa6ca0_1_5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18" name="Google Shape;518;g2267caa6ca0_1_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519" name="Google Shape;519;g2267caa6ca0_1_50"/>
          <p:cNvPicPr preferRelativeResize="0"/>
          <p:nvPr/>
        </p:nvPicPr>
        <p:blipFill>
          <a:blip r:embed="rId4">
            <a:alphaModFix/>
          </a:blip>
          <a:stretch>
            <a:fillRect/>
          </a:stretch>
        </p:blipFill>
        <p:spPr>
          <a:xfrm>
            <a:off x="145475" y="717724"/>
            <a:ext cx="2113908" cy="2001049"/>
          </a:xfrm>
          <a:prstGeom prst="rect">
            <a:avLst/>
          </a:prstGeom>
          <a:noFill/>
          <a:ln cap="flat" cmpd="sng" w="19050">
            <a:solidFill>
              <a:srgbClr val="00FF00"/>
            </a:solidFill>
            <a:prstDash val="solid"/>
            <a:round/>
            <a:headEnd len="sm" w="sm" type="none"/>
            <a:tailEnd len="sm" w="sm" type="none"/>
          </a:ln>
        </p:spPr>
      </p:pic>
      <p:pic>
        <p:nvPicPr>
          <p:cNvPr id="520" name="Google Shape;520;g2267caa6ca0_1_50"/>
          <p:cNvPicPr preferRelativeResize="0"/>
          <p:nvPr/>
        </p:nvPicPr>
        <p:blipFill>
          <a:blip r:embed="rId5">
            <a:alphaModFix/>
          </a:blip>
          <a:stretch>
            <a:fillRect/>
          </a:stretch>
        </p:blipFill>
        <p:spPr>
          <a:xfrm>
            <a:off x="2408167" y="712358"/>
            <a:ext cx="2113911" cy="2011790"/>
          </a:xfrm>
          <a:prstGeom prst="rect">
            <a:avLst/>
          </a:prstGeom>
          <a:noFill/>
          <a:ln cap="flat" cmpd="sng" w="19050">
            <a:solidFill>
              <a:srgbClr val="00FF00"/>
            </a:solidFill>
            <a:prstDash val="solid"/>
            <a:round/>
            <a:headEnd len="sm" w="sm" type="none"/>
            <a:tailEnd len="sm" w="sm" type="none"/>
          </a:ln>
        </p:spPr>
      </p:pic>
      <p:pic>
        <p:nvPicPr>
          <p:cNvPr id="521" name="Google Shape;521;g2267caa6ca0_1_50"/>
          <p:cNvPicPr preferRelativeResize="0"/>
          <p:nvPr/>
        </p:nvPicPr>
        <p:blipFill>
          <a:blip r:embed="rId6">
            <a:alphaModFix/>
          </a:blip>
          <a:stretch>
            <a:fillRect/>
          </a:stretch>
        </p:blipFill>
        <p:spPr>
          <a:xfrm>
            <a:off x="4594665" y="720441"/>
            <a:ext cx="2113910" cy="1984883"/>
          </a:xfrm>
          <a:prstGeom prst="rect">
            <a:avLst/>
          </a:prstGeom>
          <a:noFill/>
          <a:ln cap="flat" cmpd="sng" w="19050">
            <a:solidFill>
              <a:srgbClr val="00FF00"/>
            </a:solidFill>
            <a:prstDash val="solid"/>
            <a:round/>
            <a:headEnd len="sm" w="sm" type="none"/>
            <a:tailEnd len="sm" w="sm" type="none"/>
          </a:ln>
        </p:spPr>
      </p:pic>
      <p:pic>
        <p:nvPicPr>
          <p:cNvPr id="522" name="Google Shape;522;g2267caa6ca0_1_50"/>
          <p:cNvPicPr preferRelativeResize="0"/>
          <p:nvPr/>
        </p:nvPicPr>
        <p:blipFill>
          <a:blip r:embed="rId7">
            <a:alphaModFix/>
          </a:blip>
          <a:stretch>
            <a:fillRect/>
          </a:stretch>
        </p:blipFill>
        <p:spPr>
          <a:xfrm>
            <a:off x="6781162" y="712359"/>
            <a:ext cx="2113910" cy="1982132"/>
          </a:xfrm>
          <a:prstGeom prst="rect">
            <a:avLst/>
          </a:prstGeom>
          <a:noFill/>
          <a:ln cap="flat" cmpd="sng" w="19050">
            <a:solidFill>
              <a:srgbClr val="00FF00"/>
            </a:solidFill>
            <a:prstDash val="solid"/>
            <a:round/>
            <a:headEnd len="sm" w="sm" type="none"/>
            <a:tailEnd len="sm" w="sm" type="none"/>
          </a:ln>
        </p:spPr>
      </p:pic>
      <p:pic>
        <p:nvPicPr>
          <p:cNvPr id="523" name="Google Shape;523;g2267caa6ca0_1_50"/>
          <p:cNvPicPr preferRelativeResize="0"/>
          <p:nvPr/>
        </p:nvPicPr>
        <p:blipFill rotWithShape="1">
          <a:blip r:embed="rId8">
            <a:alphaModFix/>
          </a:blip>
          <a:srcRect b="0" l="20470" r="0" t="0"/>
          <a:stretch/>
        </p:blipFill>
        <p:spPr>
          <a:xfrm>
            <a:off x="145475" y="2867148"/>
            <a:ext cx="2113925" cy="1766204"/>
          </a:xfrm>
          <a:prstGeom prst="rect">
            <a:avLst/>
          </a:prstGeom>
          <a:noFill/>
          <a:ln cap="flat" cmpd="sng" w="19050">
            <a:solidFill>
              <a:srgbClr val="00FF00"/>
            </a:solidFill>
            <a:prstDash val="solid"/>
            <a:round/>
            <a:headEnd len="sm" w="sm" type="none"/>
            <a:tailEnd len="sm" w="sm" type="none"/>
          </a:ln>
        </p:spPr>
      </p:pic>
      <p:pic>
        <p:nvPicPr>
          <p:cNvPr id="524" name="Google Shape;524;g2267caa6ca0_1_50"/>
          <p:cNvPicPr preferRelativeResize="0"/>
          <p:nvPr/>
        </p:nvPicPr>
        <p:blipFill rotWithShape="1">
          <a:blip r:embed="rId9">
            <a:alphaModFix/>
          </a:blip>
          <a:srcRect b="0" l="20826" r="2632" t="0"/>
          <a:stretch/>
        </p:blipFill>
        <p:spPr>
          <a:xfrm>
            <a:off x="2408175" y="2844900"/>
            <a:ext cx="2113926" cy="1826875"/>
          </a:xfrm>
          <a:prstGeom prst="rect">
            <a:avLst/>
          </a:prstGeom>
          <a:noFill/>
          <a:ln cap="flat" cmpd="sng" w="19050">
            <a:solidFill>
              <a:srgbClr val="00FF00"/>
            </a:solidFill>
            <a:prstDash val="solid"/>
            <a:round/>
            <a:headEnd len="sm" w="sm" type="none"/>
            <a:tailEnd len="sm" w="sm" type="none"/>
          </a:ln>
        </p:spPr>
      </p:pic>
      <p:pic>
        <p:nvPicPr>
          <p:cNvPr id="525" name="Google Shape;525;g2267caa6ca0_1_50"/>
          <p:cNvPicPr preferRelativeResize="0"/>
          <p:nvPr/>
        </p:nvPicPr>
        <p:blipFill rotWithShape="1">
          <a:blip r:embed="rId10">
            <a:alphaModFix/>
          </a:blip>
          <a:srcRect b="0" l="20923" r="0" t="0"/>
          <a:stretch/>
        </p:blipFill>
        <p:spPr>
          <a:xfrm>
            <a:off x="4594663" y="2859750"/>
            <a:ext cx="2113925" cy="1781005"/>
          </a:xfrm>
          <a:prstGeom prst="rect">
            <a:avLst/>
          </a:prstGeom>
          <a:noFill/>
          <a:ln cap="flat" cmpd="sng" w="19050">
            <a:solidFill>
              <a:srgbClr val="00FF00"/>
            </a:solidFill>
            <a:prstDash val="solid"/>
            <a:round/>
            <a:headEnd len="sm" w="sm" type="none"/>
            <a:tailEnd len="sm" w="sm" type="none"/>
          </a:ln>
        </p:spPr>
      </p:pic>
      <p:pic>
        <p:nvPicPr>
          <p:cNvPr id="526" name="Google Shape;526;g2267caa6ca0_1_50"/>
          <p:cNvPicPr preferRelativeResize="0"/>
          <p:nvPr/>
        </p:nvPicPr>
        <p:blipFill rotWithShape="1">
          <a:blip r:embed="rId11">
            <a:alphaModFix/>
          </a:blip>
          <a:srcRect b="0" l="18513" r="0" t="0"/>
          <a:stretch/>
        </p:blipFill>
        <p:spPr>
          <a:xfrm>
            <a:off x="6781150" y="2867150"/>
            <a:ext cx="2158525" cy="1781000"/>
          </a:xfrm>
          <a:prstGeom prst="rect">
            <a:avLst/>
          </a:prstGeom>
          <a:noFill/>
          <a:ln cap="flat" cmpd="sng" w="19050">
            <a:solidFill>
              <a:srgbClr val="00FF00"/>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2647100414_0_62"/>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Context is necessary in some cases</a:t>
            </a:r>
            <a:endParaRPr>
              <a:solidFill>
                <a:schemeClr val="accent5"/>
              </a:solidFill>
            </a:endParaRPr>
          </a:p>
          <a:p>
            <a:pPr indent="0" lvl="0" marL="0" rtl="0" algn="l">
              <a:lnSpc>
                <a:spcPct val="100000"/>
              </a:lnSpc>
              <a:spcBef>
                <a:spcPts val="0"/>
              </a:spcBef>
              <a:spcAft>
                <a:spcPts val="0"/>
              </a:spcAft>
              <a:buSzPct val="111111"/>
              <a:buNone/>
            </a:pPr>
            <a:r>
              <a:t/>
            </a:r>
            <a:endParaRPr>
              <a:solidFill>
                <a:schemeClr val="accent5"/>
              </a:solidFill>
            </a:endParaRPr>
          </a:p>
        </p:txBody>
      </p:sp>
      <p:pic>
        <p:nvPicPr>
          <p:cNvPr id="532" name="Google Shape;532;g22647100414_0_6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33" name="Google Shape;533;g22647100414_0_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534" name="Google Shape;534;g22647100414_0_62"/>
          <p:cNvPicPr preferRelativeResize="0"/>
          <p:nvPr/>
        </p:nvPicPr>
        <p:blipFill>
          <a:blip r:embed="rId4">
            <a:alphaModFix/>
          </a:blip>
          <a:stretch>
            <a:fillRect/>
          </a:stretch>
        </p:blipFill>
        <p:spPr>
          <a:xfrm>
            <a:off x="3262425" y="2802575"/>
            <a:ext cx="2859453" cy="1908775"/>
          </a:xfrm>
          <a:prstGeom prst="rect">
            <a:avLst/>
          </a:prstGeom>
          <a:noFill/>
          <a:ln cap="flat" cmpd="sng" w="19050">
            <a:solidFill>
              <a:srgbClr val="FF0000"/>
            </a:solidFill>
            <a:prstDash val="solid"/>
            <a:round/>
            <a:headEnd len="sm" w="sm" type="none"/>
            <a:tailEnd len="sm" w="sm" type="none"/>
          </a:ln>
        </p:spPr>
      </p:pic>
      <p:pic>
        <p:nvPicPr>
          <p:cNvPr id="535" name="Google Shape;535;g22647100414_0_62"/>
          <p:cNvPicPr preferRelativeResize="0"/>
          <p:nvPr/>
        </p:nvPicPr>
        <p:blipFill>
          <a:blip r:embed="rId5">
            <a:alphaModFix/>
          </a:blip>
          <a:stretch>
            <a:fillRect/>
          </a:stretch>
        </p:blipFill>
        <p:spPr>
          <a:xfrm>
            <a:off x="248775" y="2774099"/>
            <a:ext cx="2885601" cy="1923726"/>
          </a:xfrm>
          <a:prstGeom prst="rect">
            <a:avLst/>
          </a:prstGeom>
          <a:noFill/>
          <a:ln cap="flat" cmpd="sng" w="19050">
            <a:solidFill>
              <a:srgbClr val="00FF00"/>
            </a:solidFill>
            <a:prstDash val="solid"/>
            <a:round/>
            <a:headEnd len="sm" w="sm" type="none"/>
            <a:tailEnd len="sm" w="sm" type="none"/>
          </a:ln>
        </p:spPr>
      </p:pic>
      <p:pic>
        <p:nvPicPr>
          <p:cNvPr id="536" name="Google Shape;536;g22647100414_0_62"/>
          <p:cNvPicPr preferRelativeResize="0"/>
          <p:nvPr/>
        </p:nvPicPr>
        <p:blipFill>
          <a:blip r:embed="rId6">
            <a:alphaModFix/>
          </a:blip>
          <a:stretch>
            <a:fillRect/>
          </a:stretch>
        </p:blipFill>
        <p:spPr>
          <a:xfrm>
            <a:off x="3262425" y="712600"/>
            <a:ext cx="2885600" cy="1914997"/>
          </a:xfrm>
          <a:prstGeom prst="rect">
            <a:avLst/>
          </a:prstGeom>
          <a:noFill/>
          <a:ln cap="flat" cmpd="sng" w="19050">
            <a:solidFill>
              <a:srgbClr val="FF0000"/>
            </a:solidFill>
            <a:prstDash val="solid"/>
            <a:round/>
            <a:headEnd len="sm" w="sm" type="none"/>
            <a:tailEnd len="sm" w="sm" type="none"/>
          </a:ln>
        </p:spPr>
      </p:pic>
      <p:pic>
        <p:nvPicPr>
          <p:cNvPr id="537" name="Google Shape;537;g22647100414_0_62"/>
          <p:cNvPicPr preferRelativeResize="0"/>
          <p:nvPr/>
        </p:nvPicPr>
        <p:blipFill>
          <a:blip r:embed="rId7">
            <a:alphaModFix/>
          </a:blip>
          <a:stretch>
            <a:fillRect/>
          </a:stretch>
        </p:blipFill>
        <p:spPr>
          <a:xfrm>
            <a:off x="248775" y="742225"/>
            <a:ext cx="2885600" cy="1908763"/>
          </a:xfrm>
          <a:prstGeom prst="rect">
            <a:avLst/>
          </a:prstGeom>
          <a:noFill/>
          <a:ln cap="flat" cmpd="sng" w="19050">
            <a:solidFill>
              <a:srgbClr val="00FF00"/>
            </a:solidFill>
            <a:prstDash val="solid"/>
            <a:round/>
            <a:headEnd len="sm" w="sm" type="none"/>
            <a:tailEnd len="sm" w="sm" type="none"/>
          </a:ln>
        </p:spPr>
      </p:pic>
      <p:sp>
        <p:nvSpPr>
          <p:cNvPr id="538" name="Google Shape;538;g22647100414_0_62"/>
          <p:cNvSpPr txBox="1"/>
          <p:nvPr/>
        </p:nvSpPr>
        <p:spPr>
          <a:xfrm>
            <a:off x="6276075" y="1134225"/>
            <a:ext cx="2597100" cy="295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t>In some cases the context seems to be essential to determine the class of the object.</a:t>
            </a:r>
            <a:endParaRPr sz="1200"/>
          </a:p>
          <a:p>
            <a:pPr indent="0" lvl="0" marL="0" rtl="0" algn="just">
              <a:spcBef>
                <a:spcPts val="0"/>
              </a:spcBef>
              <a:spcAft>
                <a:spcPts val="0"/>
              </a:spcAft>
              <a:buNone/>
            </a:pPr>
            <a:r>
              <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Here we see how when we have all the </a:t>
            </a:r>
            <a:r>
              <a:rPr lang="es" sz="1200"/>
              <a:t>surrounding</a:t>
            </a:r>
            <a:r>
              <a:rPr lang="es" sz="1200"/>
              <a:t> or just a little part of it (inside the bounding box), the object is classified correctly as a boat.</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However, when there is no context, the boat is not even detected.</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267caa6ca0_1_16"/>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Context is necessary in some cases</a:t>
            </a:r>
            <a:endParaRPr>
              <a:solidFill>
                <a:schemeClr val="accent5"/>
              </a:solidFill>
            </a:endParaRPr>
          </a:p>
        </p:txBody>
      </p:sp>
      <p:pic>
        <p:nvPicPr>
          <p:cNvPr id="544" name="Google Shape;544;g2267caa6ca0_1_16"/>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45" name="Google Shape;545;g2267caa6ca0_1_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546" name="Google Shape;546;g2267caa6ca0_1_16"/>
          <p:cNvPicPr preferRelativeResize="0"/>
          <p:nvPr/>
        </p:nvPicPr>
        <p:blipFill rotWithShape="1">
          <a:blip r:embed="rId4">
            <a:alphaModFix/>
          </a:blip>
          <a:srcRect b="0" l="0" r="20723" t="0"/>
          <a:stretch/>
        </p:blipFill>
        <p:spPr>
          <a:xfrm>
            <a:off x="214500" y="791335"/>
            <a:ext cx="2032291" cy="1698990"/>
          </a:xfrm>
          <a:prstGeom prst="rect">
            <a:avLst/>
          </a:prstGeom>
          <a:noFill/>
          <a:ln cap="flat" cmpd="sng" w="19050">
            <a:solidFill>
              <a:srgbClr val="00FF00"/>
            </a:solidFill>
            <a:prstDash val="solid"/>
            <a:round/>
            <a:headEnd len="sm" w="sm" type="none"/>
            <a:tailEnd len="sm" w="sm" type="none"/>
          </a:ln>
        </p:spPr>
      </p:pic>
      <p:pic>
        <p:nvPicPr>
          <p:cNvPr id="547" name="Google Shape;547;g2267caa6ca0_1_16"/>
          <p:cNvPicPr preferRelativeResize="0"/>
          <p:nvPr/>
        </p:nvPicPr>
        <p:blipFill rotWithShape="1">
          <a:blip r:embed="rId5">
            <a:alphaModFix/>
          </a:blip>
          <a:srcRect b="0" l="0" r="18126" t="0"/>
          <a:stretch/>
        </p:blipFill>
        <p:spPr>
          <a:xfrm>
            <a:off x="4682181" y="791335"/>
            <a:ext cx="2032291" cy="1671053"/>
          </a:xfrm>
          <a:prstGeom prst="rect">
            <a:avLst/>
          </a:prstGeom>
          <a:noFill/>
          <a:ln cap="flat" cmpd="sng" w="19050">
            <a:solidFill>
              <a:srgbClr val="FF0000"/>
            </a:solidFill>
            <a:prstDash val="solid"/>
            <a:round/>
            <a:headEnd len="sm" w="sm" type="none"/>
            <a:tailEnd len="sm" w="sm" type="none"/>
          </a:ln>
        </p:spPr>
      </p:pic>
      <p:pic>
        <p:nvPicPr>
          <p:cNvPr id="548" name="Google Shape;548;g2267caa6ca0_1_16"/>
          <p:cNvPicPr preferRelativeResize="0"/>
          <p:nvPr/>
        </p:nvPicPr>
        <p:blipFill rotWithShape="1">
          <a:blip r:embed="rId6">
            <a:alphaModFix/>
          </a:blip>
          <a:srcRect b="4461" l="0" r="20723" t="0"/>
          <a:stretch/>
        </p:blipFill>
        <p:spPr>
          <a:xfrm>
            <a:off x="2421191" y="791335"/>
            <a:ext cx="2133943" cy="1698983"/>
          </a:xfrm>
          <a:prstGeom prst="rect">
            <a:avLst/>
          </a:prstGeom>
          <a:noFill/>
          <a:ln cap="flat" cmpd="sng" w="19050">
            <a:solidFill>
              <a:srgbClr val="00FF00"/>
            </a:solidFill>
            <a:prstDash val="solid"/>
            <a:round/>
            <a:headEnd len="sm" w="sm" type="none"/>
            <a:tailEnd len="sm" w="sm" type="none"/>
          </a:ln>
        </p:spPr>
      </p:pic>
      <p:pic>
        <p:nvPicPr>
          <p:cNvPr id="549" name="Google Shape;549;g2267caa6ca0_1_16"/>
          <p:cNvPicPr preferRelativeResize="0"/>
          <p:nvPr/>
        </p:nvPicPr>
        <p:blipFill rotWithShape="1">
          <a:blip r:embed="rId7">
            <a:alphaModFix/>
          </a:blip>
          <a:srcRect b="0" l="0" r="20458" t="0"/>
          <a:stretch/>
        </p:blipFill>
        <p:spPr>
          <a:xfrm>
            <a:off x="6846099" y="791325"/>
            <a:ext cx="1997751" cy="1671075"/>
          </a:xfrm>
          <a:prstGeom prst="rect">
            <a:avLst/>
          </a:prstGeom>
          <a:noFill/>
          <a:ln cap="flat" cmpd="sng" w="19050">
            <a:solidFill>
              <a:srgbClr val="FF0000"/>
            </a:solidFill>
            <a:prstDash val="solid"/>
            <a:round/>
            <a:headEnd len="sm" w="sm" type="none"/>
            <a:tailEnd len="sm" w="sm" type="none"/>
          </a:ln>
        </p:spPr>
      </p:pic>
      <p:pic>
        <p:nvPicPr>
          <p:cNvPr id="550" name="Google Shape;550;g2267caa6ca0_1_16"/>
          <p:cNvPicPr preferRelativeResize="0"/>
          <p:nvPr/>
        </p:nvPicPr>
        <p:blipFill>
          <a:blip r:embed="rId8">
            <a:alphaModFix/>
          </a:blip>
          <a:stretch>
            <a:fillRect/>
          </a:stretch>
        </p:blipFill>
        <p:spPr>
          <a:xfrm>
            <a:off x="214500" y="2800961"/>
            <a:ext cx="2086637" cy="1551364"/>
          </a:xfrm>
          <a:prstGeom prst="rect">
            <a:avLst/>
          </a:prstGeom>
          <a:noFill/>
          <a:ln cap="flat" cmpd="sng" w="19050">
            <a:solidFill>
              <a:srgbClr val="00FF00"/>
            </a:solidFill>
            <a:prstDash val="solid"/>
            <a:round/>
            <a:headEnd len="sm" w="sm" type="none"/>
            <a:tailEnd len="sm" w="sm" type="none"/>
          </a:ln>
        </p:spPr>
      </p:pic>
      <p:pic>
        <p:nvPicPr>
          <p:cNvPr id="551" name="Google Shape;551;g2267caa6ca0_1_16"/>
          <p:cNvPicPr preferRelativeResize="0"/>
          <p:nvPr/>
        </p:nvPicPr>
        <p:blipFill>
          <a:blip r:embed="rId9">
            <a:alphaModFix/>
          </a:blip>
          <a:stretch>
            <a:fillRect/>
          </a:stretch>
        </p:blipFill>
        <p:spPr>
          <a:xfrm>
            <a:off x="4666205" y="2804199"/>
            <a:ext cx="2052677" cy="1544881"/>
          </a:xfrm>
          <a:prstGeom prst="rect">
            <a:avLst/>
          </a:prstGeom>
          <a:noFill/>
          <a:ln cap="flat" cmpd="sng" w="19050">
            <a:solidFill>
              <a:srgbClr val="FF0000"/>
            </a:solidFill>
            <a:prstDash val="solid"/>
            <a:round/>
            <a:headEnd len="sm" w="sm" type="none"/>
            <a:tailEnd len="sm" w="sm" type="none"/>
          </a:ln>
        </p:spPr>
      </p:pic>
      <p:pic>
        <p:nvPicPr>
          <p:cNvPr id="552" name="Google Shape;552;g2267caa6ca0_1_16"/>
          <p:cNvPicPr preferRelativeResize="0"/>
          <p:nvPr/>
        </p:nvPicPr>
        <p:blipFill>
          <a:blip r:embed="rId10">
            <a:alphaModFix/>
          </a:blip>
          <a:stretch>
            <a:fillRect/>
          </a:stretch>
        </p:blipFill>
        <p:spPr>
          <a:xfrm>
            <a:off x="2438359" y="2800951"/>
            <a:ext cx="2052665" cy="1551363"/>
          </a:xfrm>
          <a:prstGeom prst="rect">
            <a:avLst/>
          </a:prstGeom>
          <a:noFill/>
          <a:ln cap="flat" cmpd="sng" w="19050">
            <a:solidFill>
              <a:srgbClr val="00FF00"/>
            </a:solidFill>
            <a:prstDash val="solid"/>
            <a:round/>
            <a:headEnd len="sm" w="sm" type="none"/>
            <a:tailEnd len="sm" w="sm" type="none"/>
          </a:ln>
        </p:spPr>
      </p:pic>
      <p:pic>
        <p:nvPicPr>
          <p:cNvPr id="553" name="Google Shape;553;g2267caa6ca0_1_16"/>
          <p:cNvPicPr preferRelativeResize="0"/>
          <p:nvPr/>
        </p:nvPicPr>
        <p:blipFill>
          <a:blip r:embed="rId11">
            <a:alphaModFix/>
          </a:blip>
          <a:stretch>
            <a:fillRect/>
          </a:stretch>
        </p:blipFill>
        <p:spPr>
          <a:xfrm>
            <a:off x="6871004" y="2828798"/>
            <a:ext cx="1997747" cy="1495688"/>
          </a:xfrm>
          <a:prstGeom prst="rect">
            <a:avLst/>
          </a:prstGeom>
          <a:noFill/>
          <a:ln cap="flat" cmpd="sng" w="19050">
            <a:solidFill>
              <a:srgbClr val="FF0000"/>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2267caa6ca0_1_102"/>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Context is essential in some cases</a:t>
            </a:r>
            <a:endParaRPr>
              <a:solidFill>
                <a:schemeClr val="accent5"/>
              </a:solidFill>
            </a:endParaRPr>
          </a:p>
        </p:txBody>
      </p:sp>
      <p:pic>
        <p:nvPicPr>
          <p:cNvPr id="559" name="Google Shape;559;g2267caa6ca0_1_10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60" name="Google Shape;560;g2267caa6ca0_1_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561" name="Google Shape;561;g2267caa6ca0_1_102"/>
          <p:cNvPicPr preferRelativeResize="0"/>
          <p:nvPr/>
        </p:nvPicPr>
        <p:blipFill>
          <a:blip r:embed="rId4">
            <a:alphaModFix/>
          </a:blip>
          <a:stretch>
            <a:fillRect/>
          </a:stretch>
        </p:blipFill>
        <p:spPr>
          <a:xfrm>
            <a:off x="152400" y="636725"/>
            <a:ext cx="2772776" cy="2087700"/>
          </a:xfrm>
          <a:prstGeom prst="rect">
            <a:avLst/>
          </a:prstGeom>
          <a:noFill/>
          <a:ln cap="flat" cmpd="sng" w="19050">
            <a:solidFill>
              <a:srgbClr val="00FF00"/>
            </a:solidFill>
            <a:prstDash val="solid"/>
            <a:round/>
            <a:headEnd len="sm" w="sm" type="none"/>
            <a:tailEnd len="sm" w="sm" type="none"/>
          </a:ln>
        </p:spPr>
      </p:pic>
      <p:pic>
        <p:nvPicPr>
          <p:cNvPr id="562" name="Google Shape;562;g2267caa6ca0_1_102"/>
          <p:cNvPicPr preferRelativeResize="0"/>
          <p:nvPr/>
        </p:nvPicPr>
        <p:blipFill>
          <a:blip r:embed="rId5">
            <a:alphaModFix/>
          </a:blip>
          <a:stretch>
            <a:fillRect/>
          </a:stretch>
        </p:blipFill>
        <p:spPr>
          <a:xfrm>
            <a:off x="3006651" y="636725"/>
            <a:ext cx="2798251" cy="2087701"/>
          </a:xfrm>
          <a:prstGeom prst="rect">
            <a:avLst/>
          </a:prstGeom>
          <a:noFill/>
          <a:ln cap="flat" cmpd="sng" w="19050">
            <a:solidFill>
              <a:srgbClr val="FF0000"/>
            </a:solidFill>
            <a:prstDash val="solid"/>
            <a:round/>
            <a:headEnd len="sm" w="sm" type="none"/>
            <a:tailEnd len="sm" w="sm" type="none"/>
          </a:ln>
        </p:spPr>
      </p:pic>
      <p:pic>
        <p:nvPicPr>
          <p:cNvPr id="563" name="Google Shape;563;g2267caa6ca0_1_102"/>
          <p:cNvPicPr preferRelativeResize="0"/>
          <p:nvPr/>
        </p:nvPicPr>
        <p:blipFill>
          <a:blip r:embed="rId6">
            <a:alphaModFix/>
          </a:blip>
          <a:stretch>
            <a:fillRect/>
          </a:stretch>
        </p:blipFill>
        <p:spPr>
          <a:xfrm>
            <a:off x="150575" y="2800625"/>
            <a:ext cx="2776433" cy="2087699"/>
          </a:xfrm>
          <a:prstGeom prst="rect">
            <a:avLst/>
          </a:prstGeom>
          <a:noFill/>
          <a:ln cap="flat" cmpd="sng" w="19050">
            <a:solidFill>
              <a:srgbClr val="FF0000"/>
            </a:solidFill>
            <a:prstDash val="solid"/>
            <a:round/>
            <a:headEnd len="sm" w="sm" type="none"/>
            <a:tailEnd len="sm" w="sm" type="none"/>
          </a:ln>
        </p:spPr>
      </p:pic>
      <p:pic>
        <p:nvPicPr>
          <p:cNvPr id="564" name="Google Shape;564;g2267caa6ca0_1_102"/>
          <p:cNvPicPr preferRelativeResize="0"/>
          <p:nvPr/>
        </p:nvPicPr>
        <p:blipFill>
          <a:blip r:embed="rId7">
            <a:alphaModFix/>
          </a:blip>
          <a:stretch>
            <a:fillRect/>
          </a:stretch>
        </p:blipFill>
        <p:spPr>
          <a:xfrm>
            <a:off x="3019388" y="2794380"/>
            <a:ext cx="2772774" cy="2071495"/>
          </a:xfrm>
          <a:prstGeom prst="rect">
            <a:avLst/>
          </a:prstGeom>
          <a:noFill/>
          <a:ln cap="flat" cmpd="sng" w="19050">
            <a:solidFill>
              <a:srgbClr val="FF0000"/>
            </a:solidFill>
            <a:prstDash val="solid"/>
            <a:round/>
            <a:headEnd len="sm" w="sm" type="none"/>
            <a:tailEnd len="sm" w="sm" type="none"/>
          </a:ln>
        </p:spPr>
      </p:pic>
      <p:sp>
        <p:nvSpPr>
          <p:cNvPr id="565" name="Google Shape;565;g2267caa6ca0_1_102"/>
          <p:cNvSpPr txBox="1"/>
          <p:nvPr/>
        </p:nvSpPr>
        <p:spPr>
          <a:xfrm>
            <a:off x="6143675" y="1134225"/>
            <a:ext cx="2597100" cy="27705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Here we see how we need all the context to correctly classify the animal as a bear.</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In this case, only using the content inside the bounding box is not </a:t>
            </a:r>
            <a:r>
              <a:rPr lang="es" sz="1200"/>
              <a:t>enough</a:t>
            </a:r>
            <a:r>
              <a:rPr lang="es" sz="1200"/>
              <a:t>.</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Note also how depending on the context the animal changes from bear to bird or sheep.</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267caa6ca0_1_72"/>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a:t>
            </a:r>
            <a:r>
              <a:rPr lang="es">
                <a:solidFill>
                  <a:schemeClr val="accent5"/>
                </a:solidFill>
              </a:rPr>
              <a:t>Context is essential in some cases</a:t>
            </a:r>
            <a:endParaRPr>
              <a:solidFill>
                <a:schemeClr val="accent5"/>
              </a:solidFill>
            </a:endParaRPr>
          </a:p>
          <a:p>
            <a:pPr indent="0" lvl="0" marL="0" rtl="0" algn="l">
              <a:lnSpc>
                <a:spcPct val="100000"/>
              </a:lnSpc>
              <a:spcBef>
                <a:spcPts val="0"/>
              </a:spcBef>
              <a:spcAft>
                <a:spcPts val="0"/>
              </a:spcAft>
              <a:buSzPct val="111111"/>
              <a:buNone/>
            </a:pPr>
            <a:r>
              <a:t/>
            </a:r>
            <a:endParaRPr>
              <a:solidFill>
                <a:schemeClr val="accent5"/>
              </a:solidFill>
            </a:endParaRPr>
          </a:p>
        </p:txBody>
      </p:sp>
      <p:pic>
        <p:nvPicPr>
          <p:cNvPr id="571" name="Google Shape;571;g2267caa6ca0_1_7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72" name="Google Shape;572;g2267caa6ca0_1_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573" name="Google Shape;573;g2267caa6ca0_1_72"/>
          <p:cNvPicPr preferRelativeResize="0"/>
          <p:nvPr/>
        </p:nvPicPr>
        <p:blipFill>
          <a:blip r:embed="rId4">
            <a:alphaModFix/>
          </a:blip>
          <a:stretch>
            <a:fillRect/>
          </a:stretch>
        </p:blipFill>
        <p:spPr>
          <a:xfrm>
            <a:off x="152400" y="712925"/>
            <a:ext cx="2385749" cy="1784626"/>
          </a:xfrm>
          <a:prstGeom prst="rect">
            <a:avLst/>
          </a:prstGeom>
          <a:noFill/>
          <a:ln cap="flat" cmpd="sng" w="19050">
            <a:solidFill>
              <a:srgbClr val="00FF00"/>
            </a:solidFill>
            <a:prstDash val="solid"/>
            <a:round/>
            <a:headEnd len="sm" w="sm" type="none"/>
            <a:tailEnd len="sm" w="sm" type="none"/>
          </a:ln>
        </p:spPr>
      </p:pic>
      <p:pic>
        <p:nvPicPr>
          <p:cNvPr id="574" name="Google Shape;574;g2267caa6ca0_1_72"/>
          <p:cNvPicPr preferRelativeResize="0"/>
          <p:nvPr/>
        </p:nvPicPr>
        <p:blipFill>
          <a:blip r:embed="rId5">
            <a:alphaModFix/>
          </a:blip>
          <a:stretch>
            <a:fillRect/>
          </a:stretch>
        </p:blipFill>
        <p:spPr>
          <a:xfrm>
            <a:off x="2640000" y="712925"/>
            <a:ext cx="2385750" cy="1805764"/>
          </a:xfrm>
          <a:prstGeom prst="rect">
            <a:avLst/>
          </a:prstGeom>
          <a:noFill/>
          <a:ln cap="flat" cmpd="sng" w="19050">
            <a:solidFill>
              <a:srgbClr val="FF0000"/>
            </a:solidFill>
            <a:prstDash val="solid"/>
            <a:round/>
            <a:headEnd len="sm" w="sm" type="none"/>
            <a:tailEnd len="sm" w="sm" type="none"/>
          </a:ln>
        </p:spPr>
      </p:pic>
      <p:pic>
        <p:nvPicPr>
          <p:cNvPr id="575" name="Google Shape;575;g2267caa6ca0_1_72"/>
          <p:cNvPicPr preferRelativeResize="0"/>
          <p:nvPr/>
        </p:nvPicPr>
        <p:blipFill>
          <a:blip r:embed="rId6">
            <a:alphaModFix/>
          </a:blip>
          <a:stretch>
            <a:fillRect/>
          </a:stretch>
        </p:blipFill>
        <p:spPr>
          <a:xfrm>
            <a:off x="152400" y="2760050"/>
            <a:ext cx="2385750" cy="1786974"/>
          </a:xfrm>
          <a:prstGeom prst="rect">
            <a:avLst/>
          </a:prstGeom>
          <a:noFill/>
          <a:ln cap="flat" cmpd="sng" w="19050">
            <a:solidFill>
              <a:srgbClr val="FF0000"/>
            </a:solidFill>
            <a:prstDash val="solid"/>
            <a:round/>
            <a:headEnd len="sm" w="sm" type="none"/>
            <a:tailEnd len="sm" w="sm" type="none"/>
          </a:ln>
        </p:spPr>
      </p:pic>
      <p:pic>
        <p:nvPicPr>
          <p:cNvPr id="576" name="Google Shape;576;g2267caa6ca0_1_72"/>
          <p:cNvPicPr preferRelativeResize="0"/>
          <p:nvPr/>
        </p:nvPicPr>
        <p:blipFill>
          <a:blip r:embed="rId7">
            <a:alphaModFix/>
          </a:blip>
          <a:stretch>
            <a:fillRect/>
          </a:stretch>
        </p:blipFill>
        <p:spPr>
          <a:xfrm>
            <a:off x="2640000" y="2762400"/>
            <a:ext cx="2365104" cy="1784626"/>
          </a:xfrm>
          <a:prstGeom prst="rect">
            <a:avLst/>
          </a:prstGeom>
          <a:noFill/>
          <a:ln cap="flat" cmpd="sng" w="19050">
            <a:solidFill>
              <a:srgbClr val="00FF00"/>
            </a:solidFill>
            <a:prstDash val="solid"/>
            <a:round/>
            <a:headEnd len="sm" w="sm" type="none"/>
            <a:tailEnd len="sm" w="sm" type="none"/>
          </a:ln>
        </p:spPr>
      </p:pic>
      <p:sp>
        <p:nvSpPr>
          <p:cNvPr id="577" name="Google Shape;577;g2267caa6ca0_1_72"/>
          <p:cNvSpPr txBox="1"/>
          <p:nvPr/>
        </p:nvSpPr>
        <p:spPr>
          <a:xfrm>
            <a:off x="5420550" y="1362925"/>
            <a:ext cx="3137100" cy="27705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sz="1200"/>
          </a:p>
          <a:p>
            <a:pPr indent="-304800" lvl="0" marL="457200" rtl="0" algn="just">
              <a:spcBef>
                <a:spcPts val="0"/>
              </a:spcBef>
              <a:spcAft>
                <a:spcPts val="0"/>
              </a:spcAft>
              <a:buClr>
                <a:schemeClr val="dk1"/>
              </a:buClr>
              <a:buSzPts val="1200"/>
              <a:buChar char="●"/>
            </a:pPr>
            <a:r>
              <a:rPr lang="es" sz="1200">
                <a:solidFill>
                  <a:schemeClr val="dk1"/>
                </a:solidFill>
              </a:rPr>
              <a:t>Here we also see how the context seems to be necessary to correctly detect the cat.  Without any context, the animal is predicted as a bear and when adding the pixels inside the bounding box it is predicted as a dog.</a:t>
            </a:r>
            <a:endParaRPr sz="1200">
              <a:solidFill>
                <a:schemeClr val="dk1"/>
              </a:solidFill>
            </a:endParaRPr>
          </a:p>
          <a:p>
            <a:pPr indent="0" lvl="0" marL="457200" rtl="0" algn="just">
              <a:spcBef>
                <a:spcPts val="0"/>
              </a:spcBef>
              <a:spcAft>
                <a:spcPts val="0"/>
              </a:spcAft>
              <a:buNone/>
            </a:pPr>
            <a:r>
              <a:t/>
            </a:r>
            <a:endParaRPr sz="1200">
              <a:solidFill>
                <a:schemeClr val="dk1"/>
              </a:solidFill>
            </a:endParaRPr>
          </a:p>
          <a:p>
            <a:pPr indent="-304800" lvl="0" marL="457200" rtl="0" algn="just">
              <a:spcBef>
                <a:spcPts val="0"/>
              </a:spcBef>
              <a:spcAft>
                <a:spcPts val="0"/>
              </a:spcAft>
              <a:buClr>
                <a:schemeClr val="dk1"/>
              </a:buClr>
              <a:buSzPts val="1200"/>
              <a:buChar char="●"/>
            </a:pPr>
            <a:r>
              <a:rPr lang="es" sz="1200">
                <a:solidFill>
                  <a:schemeClr val="dk1"/>
                </a:solidFill>
              </a:rPr>
              <a:t>However, when adding random noise it is also detected as a cat.  So, features outside the region of interest interfere with the classification.</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2647100414_0_56"/>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Random noise </a:t>
            </a:r>
            <a:endParaRPr>
              <a:solidFill>
                <a:schemeClr val="accent5"/>
              </a:solidFill>
            </a:endParaRPr>
          </a:p>
        </p:txBody>
      </p:sp>
      <p:pic>
        <p:nvPicPr>
          <p:cNvPr id="583" name="Google Shape;583;g22647100414_0_56"/>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84" name="Google Shape;584;g22647100414_0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585" name="Google Shape;585;g22647100414_0_56"/>
          <p:cNvPicPr preferRelativeResize="0"/>
          <p:nvPr/>
        </p:nvPicPr>
        <p:blipFill>
          <a:blip r:embed="rId4">
            <a:alphaModFix/>
          </a:blip>
          <a:stretch>
            <a:fillRect/>
          </a:stretch>
        </p:blipFill>
        <p:spPr>
          <a:xfrm>
            <a:off x="3381850" y="2764250"/>
            <a:ext cx="2780699" cy="1856225"/>
          </a:xfrm>
          <a:prstGeom prst="rect">
            <a:avLst/>
          </a:prstGeom>
          <a:noFill/>
          <a:ln cap="flat" cmpd="sng" w="19050">
            <a:solidFill>
              <a:srgbClr val="FF0000"/>
            </a:solidFill>
            <a:prstDash val="solid"/>
            <a:round/>
            <a:headEnd len="sm" w="sm" type="none"/>
            <a:tailEnd len="sm" w="sm" type="none"/>
          </a:ln>
        </p:spPr>
      </p:pic>
      <p:pic>
        <p:nvPicPr>
          <p:cNvPr id="586" name="Google Shape;586;g22647100414_0_56"/>
          <p:cNvPicPr preferRelativeResize="0"/>
          <p:nvPr/>
        </p:nvPicPr>
        <p:blipFill>
          <a:blip r:embed="rId5">
            <a:alphaModFix/>
          </a:blip>
          <a:stretch>
            <a:fillRect/>
          </a:stretch>
        </p:blipFill>
        <p:spPr>
          <a:xfrm>
            <a:off x="453715" y="2764250"/>
            <a:ext cx="2791573" cy="1856225"/>
          </a:xfrm>
          <a:prstGeom prst="rect">
            <a:avLst/>
          </a:prstGeom>
          <a:noFill/>
          <a:ln cap="flat" cmpd="sng" w="19050">
            <a:solidFill>
              <a:srgbClr val="00FF00"/>
            </a:solidFill>
            <a:prstDash val="solid"/>
            <a:round/>
            <a:headEnd len="sm" w="sm" type="none"/>
            <a:tailEnd len="sm" w="sm" type="none"/>
          </a:ln>
        </p:spPr>
      </p:pic>
      <p:pic>
        <p:nvPicPr>
          <p:cNvPr id="587" name="Google Shape;587;g22647100414_0_56"/>
          <p:cNvPicPr preferRelativeResize="0"/>
          <p:nvPr/>
        </p:nvPicPr>
        <p:blipFill>
          <a:blip r:embed="rId6">
            <a:alphaModFix/>
          </a:blip>
          <a:stretch>
            <a:fillRect/>
          </a:stretch>
        </p:blipFill>
        <p:spPr>
          <a:xfrm>
            <a:off x="3389025" y="815750"/>
            <a:ext cx="2766350" cy="1839420"/>
          </a:xfrm>
          <a:prstGeom prst="rect">
            <a:avLst/>
          </a:prstGeom>
          <a:noFill/>
          <a:ln cap="flat" cmpd="sng" w="19050">
            <a:solidFill>
              <a:srgbClr val="00FF00"/>
            </a:solidFill>
            <a:prstDash val="solid"/>
            <a:round/>
            <a:headEnd len="sm" w="sm" type="none"/>
            <a:tailEnd len="sm" w="sm" type="none"/>
          </a:ln>
        </p:spPr>
      </p:pic>
      <p:pic>
        <p:nvPicPr>
          <p:cNvPr id="588" name="Google Shape;588;g22647100414_0_56"/>
          <p:cNvPicPr preferRelativeResize="0"/>
          <p:nvPr/>
        </p:nvPicPr>
        <p:blipFill>
          <a:blip r:embed="rId7">
            <a:alphaModFix/>
          </a:blip>
          <a:stretch>
            <a:fillRect/>
          </a:stretch>
        </p:blipFill>
        <p:spPr>
          <a:xfrm>
            <a:off x="466325" y="815750"/>
            <a:ext cx="2766351" cy="1856225"/>
          </a:xfrm>
          <a:prstGeom prst="rect">
            <a:avLst/>
          </a:prstGeom>
          <a:noFill/>
          <a:ln cap="flat" cmpd="sng" w="19050">
            <a:solidFill>
              <a:srgbClr val="00FF00"/>
            </a:solidFill>
            <a:prstDash val="solid"/>
            <a:round/>
            <a:headEnd len="sm" w="sm" type="none"/>
            <a:tailEnd len="sm" w="sm" type="none"/>
          </a:ln>
        </p:spPr>
      </p:pic>
      <p:sp>
        <p:nvSpPr>
          <p:cNvPr id="589" name="Google Shape;589;g22647100414_0_56"/>
          <p:cNvSpPr txBox="1"/>
          <p:nvPr/>
        </p:nvSpPr>
        <p:spPr>
          <a:xfrm>
            <a:off x="6143675" y="1134225"/>
            <a:ext cx="2791500" cy="35094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Here we see how adding random noise can affect the accuracy of the detections, confusing the network.</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In this case the bird is predicted as a cat when we add random noise. Maybe the network is working worse because it expects a background with less color variance since usually birds are detected with backgrounds of more similar colors like the sky, the sea…</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267caa6ca0_1_88"/>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Random noise</a:t>
            </a:r>
            <a:endParaRPr>
              <a:solidFill>
                <a:schemeClr val="accent5"/>
              </a:solidFill>
            </a:endParaRPr>
          </a:p>
        </p:txBody>
      </p:sp>
      <p:pic>
        <p:nvPicPr>
          <p:cNvPr id="595" name="Google Shape;595;g2267caa6ca0_1_88"/>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96" name="Google Shape;596;g2267caa6ca0_1_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597" name="Google Shape;597;g2267caa6ca0_1_88"/>
          <p:cNvPicPr preferRelativeResize="0"/>
          <p:nvPr/>
        </p:nvPicPr>
        <p:blipFill>
          <a:blip r:embed="rId4">
            <a:alphaModFix/>
          </a:blip>
          <a:stretch>
            <a:fillRect/>
          </a:stretch>
        </p:blipFill>
        <p:spPr>
          <a:xfrm>
            <a:off x="232050" y="763027"/>
            <a:ext cx="2796125" cy="1758623"/>
          </a:xfrm>
          <a:prstGeom prst="rect">
            <a:avLst/>
          </a:prstGeom>
          <a:noFill/>
          <a:ln cap="flat" cmpd="sng" w="19050">
            <a:solidFill>
              <a:srgbClr val="00FF00"/>
            </a:solidFill>
            <a:prstDash val="solid"/>
            <a:round/>
            <a:headEnd len="sm" w="sm" type="none"/>
            <a:tailEnd len="sm" w="sm" type="none"/>
          </a:ln>
        </p:spPr>
      </p:pic>
      <p:pic>
        <p:nvPicPr>
          <p:cNvPr id="598" name="Google Shape;598;g2267caa6ca0_1_88"/>
          <p:cNvPicPr preferRelativeResize="0"/>
          <p:nvPr/>
        </p:nvPicPr>
        <p:blipFill>
          <a:blip r:embed="rId5">
            <a:alphaModFix/>
          </a:blip>
          <a:stretch>
            <a:fillRect/>
          </a:stretch>
        </p:blipFill>
        <p:spPr>
          <a:xfrm>
            <a:off x="3251100" y="766050"/>
            <a:ext cx="2904401" cy="1805700"/>
          </a:xfrm>
          <a:prstGeom prst="rect">
            <a:avLst/>
          </a:prstGeom>
          <a:noFill/>
          <a:ln cap="flat" cmpd="sng" w="19050">
            <a:solidFill>
              <a:srgbClr val="00FF00"/>
            </a:solidFill>
            <a:prstDash val="solid"/>
            <a:round/>
            <a:headEnd len="sm" w="sm" type="none"/>
            <a:tailEnd len="sm" w="sm" type="none"/>
          </a:ln>
        </p:spPr>
      </p:pic>
      <p:pic>
        <p:nvPicPr>
          <p:cNvPr id="599" name="Google Shape;599;g2267caa6ca0_1_88"/>
          <p:cNvPicPr preferRelativeResize="0"/>
          <p:nvPr/>
        </p:nvPicPr>
        <p:blipFill>
          <a:blip r:embed="rId6">
            <a:alphaModFix/>
          </a:blip>
          <a:stretch>
            <a:fillRect/>
          </a:stretch>
        </p:blipFill>
        <p:spPr>
          <a:xfrm>
            <a:off x="194625" y="2724150"/>
            <a:ext cx="2870975" cy="1791950"/>
          </a:xfrm>
          <a:prstGeom prst="rect">
            <a:avLst/>
          </a:prstGeom>
          <a:noFill/>
          <a:ln cap="flat" cmpd="sng" w="19050">
            <a:solidFill>
              <a:srgbClr val="00FF00"/>
            </a:solidFill>
            <a:prstDash val="solid"/>
            <a:round/>
            <a:headEnd len="sm" w="sm" type="none"/>
            <a:tailEnd len="sm" w="sm" type="none"/>
          </a:ln>
        </p:spPr>
      </p:pic>
      <p:pic>
        <p:nvPicPr>
          <p:cNvPr id="600" name="Google Shape;600;g2267caa6ca0_1_88"/>
          <p:cNvPicPr preferRelativeResize="0"/>
          <p:nvPr/>
        </p:nvPicPr>
        <p:blipFill>
          <a:blip r:embed="rId7">
            <a:alphaModFix/>
          </a:blip>
          <a:stretch>
            <a:fillRect/>
          </a:stretch>
        </p:blipFill>
        <p:spPr>
          <a:xfrm>
            <a:off x="3231013" y="2724150"/>
            <a:ext cx="2870975" cy="1787224"/>
          </a:xfrm>
          <a:prstGeom prst="rect">
            <a:avLst/>
          </a:prstGeom>
          <a:noFill/>
          <a:ln cap="flat" cmpd="sng" w="19050">
            <a:solidFill>
              <a:srgbClr val="FF0000"/>
            </a:solidFill>
            <a:prstDash val="solid"/>
            <a:round/>
            <a:headEnd len="sm" w="sm" type="none"/>
            <a:tailEnd len="sm" w="sm" type="none"/>
          </a:ln>
        </p:spPr>
      </p:pic>
      <p:sp>
        <p:nvSpPr>
          <p:cNvPr id="601" name="Google Shape;601;g2267caa6ca0_1_88"/>
          <p:cNvSpPr txBox="1"/>
          <p:nvPr/>
        </p:nvSpPr>
        <p:spPr>
          <a:xfrm>
            <a:off x="6143675" y="1134225"/>
            <a:ext cx="2597100" cy="27705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Similarly, in this case the dog is predicted as a cat when we add random noise.</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Here, maybe the network is working worse because it expects a background with less color variance since dogs are usually on the ground.</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9"/>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a:t>
            </a:r>
            <a:r>
              <a:rPr b="1" lang="es">
                <a:solidFill>
                  <a:schemeClr val="accent5"/>
                </a:solidFill>
              </a:rPr>
              <a:t>F</a:t>
            </a:r>
            <a:r>
              <a:rPr b="1" lang="es">
                <a:solidFill>
                  <a:schemeClr val="accent5"/>
                </a:solidFill>
              </a:rPr>
              <a:t>asterRCNN</a:t>
            </a:r>
            <a:r>
              <a:rPr lang="es">
                <a:solidFill>
                  <a:schemeClr val="accent5"/>
                </a:solidFill>
              </a:rPr>
              <a:t>: Good examples</a:t>
            </a:r>
            <a:endParaRPr>
              <a:solidFill>
                <a:schemeClr val="accent5"/>
              </a:solidFill>
            </a:endParaRPr>
          </a:p>
        </p:txBody>
      </p:sp>
      <p:pic>
        <p:nvPicPr>
          <p:cNvPr id="154" name="Google Shape;154;p9"/>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55" name="Google Shape;15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56" name="Google Shape;156;p9"/>
          <p:cNvSpPr txBox="1"/>
          <p:nvPr/>
        </p:nvSpPr>
        <p:spPr>
          <a:xfrm>
            <a:off x="354125" y="894050"/>
            <a:ext cx="83073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s" sz="1200"/>
              <a:t>Good examples →  </a:t>
            </a:r>
            <a:r>
              <a:rPr lang="es" sz="1100"/>
              <a:t>FasterRCNN is still able to correctly detect and label objects that are out of context</a:t>
            </a:r>
            <a:endParaRPr b="0" i="0" sz="1100" u="none" cap="none" strike="noStrike">
              <a:solidFill>
                <a:srgbClr val="000000"/>
              </a:solidFill>
              <a:latin typeface="Arial"/>
              <a:ea typeface="Arial"/>
              <a:cs typeface="Arial"/>
              <a:sym typeface="Arial"/>
            </a:endParaRPr>
          </a:p>
        </p:txBody>
      </p:sp>
      <p:pic>
        <p:nvPicPr>
          <p:cNvPr id="157" name="Google Shape;157;p9"/>
          <p:cNvPicPr preferRelativeResize="0"/>
          <p:nvPr/>
        </p:nvPicPr>
        <p:blipFill rotWithShape="1">
          <a:blip r:embed="rId4">
            <a:alphaModFix/>
          </a:blip>
          <a:srcRect b="0" l="0" r="0" t="42719"/>
          <a:stretch/>
        </p:blipFill>
        <p:spPr>
          <a:xfrm>
            <a:off x="452200" y="1325938"/>
            <a:ext cx="2266150" cy="1584926"/>
          </a:xfrm>
          <a:prstGeom prst="rect">
            <a:avLst/>
          </a:prstGeom>
          <a:noFill/>
          <a:ln>
            <a:noFill/>
          </a:ln>
        </p:spPr>
      </p:pic>
      <p:pic>
        <p:nvPicPr>
          <p:cNvPr id="158" name="Google Shape;158;p9"/>
          <p:cNvPicPr preferRelativeResize="0"/>
          <p:nvPr/>
        </p:nvPicPr>
        <p:blipFill rotWithShape="1">
          <a:blip r:embed="rId5">
            <a:alphaModFix/>
          </a:blip>
          <a:srcRect b="0" l="0" r="31717" t="0"/>
          <a:stretch/>
        </p:blipFill>
        <p:spPr>
          <a:xfrm>
            <a:off x="7581450" y="1347650"/>
            <a:ext cx="1353576" cy="1486721"/>
          </a:xfrm>
          <a:prstGeom prst="rect">
            <a:avLst/>
          </a:prstGeom>
          <a:noFill/>
          <a:ln>
            <a:noFill/>
          </a:ln>
        </p:spPr>
      </p:pic>
      <p:pic>
        <p:nvPicPr>
          <p:cNvPr id="159" name="Google Shape;159;p9"/>
          <p:cNvPicPr preferRelativeResize="0"/>
          <p:nvPr/>
        </p:nvPicPr>
        <p:blipFill rotWithShape="1">
          <a:blip r:embed="rId6">
            <a:alphaModFix/>
          </a:blip>
          <a:srcRect b="0" l="0" r="0" t="52123"/>
          <a:stretch/>
        </p:blipFill>
        <p:spPr>
          <a:xfrm>
            <a:off x="452200" y="2940059"/>
            <a:ext cx="2266151" cy="1446591"/>
          </a:xfrm>
          <a:prstGeom prst="rect">
            <a:avLst/>
          </a:prstGeom>
          <a:noFill/>
          <a:ln>
            <a:noFill/>
          </a:ln>
        </p:spPr>
      </p:pic>
      <p:pic>
        <p:nvPicPr>
          <p:cNvPr id="160" name="Google Shape;160;p9"/>
          <p:cNvPicPr preferRelativeResize="0"/>
          <p:nvPr/>
        </p:nvPicPr>
        <p:blipFill>
          <a:blip r:embed="rId7">
            <a:alphaModFix/>
          </a:blip>
          <a:stretch>
            <a:fillRect/>
          </a:stretch>
        </p:blipFill>
        <p:spPr>
          <a:xfrm>
            <a:off x="2794050" y="1325950"/>
            <a:ext cx="2266149" cy="3021542"/>
          </a:xfrm>
          <a:prstGeom prst="rect">
            <a:avLst/>
          </a:prstGeom>
          <a:noFill/>
          <a:ln>
            <a:noFill/>
          </a:ln>
        </p:spPr>
      </p:pic>
      <p:pic>
        <p:nvPicPr>
          <p:cNvPr id="161" name="Google Shape;161;p9"/>
          <p:cNvPicPr preferRelativeResize="0"/>
          <p:nvPr/>
        </p:nvPicPr>
        <p:blipFill>
          <a:blip r:embed="rId8">
            <a:alphaModFix/>
          </a:blip>
          <a:stretch>
            <a:fillRect/>
          </a:stretch>
        </p:blipFill>
        <p:spPr>
          <a:xfrm>
            <a:off x="5135900" y="1325963"/>
            <a:ext cx="2266149" cy="30215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22647100414_0_40"/>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Confusing </a:t>
            </a:r>
            <a:r>
              <a:rPr lang="es">
                <a:solidFill>
                  <a:schemeClr val="accent5"/>
                </a:solidFill>
              </a:rPr>
              <a:t>surroundings</a:t>
            </a:r>
            <a:r>
              <a:rPr lang="es">
                <a:solidFill>
                  <a:schemeClr val="accent5"/>
                </a:solidFill>
              </a:rPr>
              <a:t> </a:t>
            </a:r>
            <a:endParaRPr>
              <a:solidFill>
                <a:schemeClr val="accent5"/>
              </a:solidFill>
            </a:endParaRPr>
          </a:p>
        </p:txBody>
      </p:sp>
      <p:pic>
        <p:nvPicPr>
          <p:cNvPr id="607" name="Google Shape;607;g22647100414_0_4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608" name="Google Shape;608;g22647100414_0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609" name="Google Shape;609;g22647100414_0_40"/>
          <p:cNvPicPr preferRelativeResize="0"/>
          <p:nvPr/>
        </p:nvPicPr>
        <p:blipFill>
          <a:blip r:embed="rId4">
            <a:alphaModFix/>
          </a:blip>
          <a:stretch>
            <a:fillRect/>
          </a:stretch>
        </p:blipFill>
        <p:spPr>
          <a:xfrm>
            <a:off x="311700" y="636725"/>
            <a:ext cx="2780700" cy="1857426"/>
          </a:xfrm>
          <a:prstGeom prst="rect">
            <a:avLst/>
          </a:prstGeom>
          <a:noFill/>
          <a:ln cap="flat" cmpd="sng" w="19050">
            <a:solidFill>
              <a:srgbClr val="FF0000"/>
            </a:solidFill>
            <a:prstDash val="solid"/>
            <a:round/>
            <a:headEnd len="sm" w="sm" type="none"/>
            <a:tailEnd len="sm" w="sm" type="none"/>
          </a:ln>
        </p:spPr>
      </p:pic>
      <p:pic>
        <p:nvPicPr>
          <p:cNvPr id="610" name="Google Shape;610;g22647100414_0_40"/>
          <p:cNvPicPr preferRelativeResize="0"/>
          <p:nvPr/>
        </p:nvPicPr>
        <p:blipFill>
          <a:blip r:embed="rId5">
            <a:alphaModFix/>
          </a:blip>
          <a:stretch>
            <a:fillRect/>
          </a:stretch>
        </p:blipFill>
        <p:spPr>
          <a:xfrm>
            <a:off x="3189975" y="636726"/>
            <a:ext cx="2780699" cy="1845383"/>
          </a:xfrm>
          <a:prstGeom prst="rect">
            <a:avLst/>
          </a:prstGeom>
          <a:noFill/>
          <a:ln cap="flat" cmpd="sng" w="19050">
            <a:solidFill>
              <a:srgbClr val="00FF00"/>
            </a:solidFill>
            <a:prstDash val="solid"/>
            <a:round/>
            <a:headEnd len="sm" w="sm" type="none"/>
            <a:tailEnd len="sm" w="sm" type="none"/>
          </a:ln>
        </p:spPr>
      </p:pic>
      <p:pic>
        <p:nvPicPr>
          <p:cNvPr id="611" name="Google Shape;611;g22647100414_0_40"/>
          <p:cNvPicPr preferRelativeResize="0"/>
          <p:nvPr/>
        </p:nvPicPr>
        <p:blipFill>
          <a:blip r:embed="rId6">
            <a:alphaModFix/>
          </a:blip>
          <a:stretch>
            <a:fillRect/>
          </a:stretch>
        </p:blipFill>
        <p:spPr>
          <a:xfrm>
            <a:off x="311700" y="2597823"/>
            <a:ext cx="2780700" cy="1861077"/>
          </a:xfrm>
          <a:prstGeom prst="rect">
            <a:avLst/>
          </a:prstGeom>
          <a:noFill/>
          <a:ln cap="flat" cmpd="sng" w="19050">
            <a:solidFill>
              <a:srgbClr val="FF0000"/>
            </a:solidFill>
            <a:prstDash val="solid"/>
            <a:round/>
            <a:headEnd len="sm" w="sm" type="none"/>
            <a:tailEnd len="sm" w="sm" type="none"/>
          </a:ln>
        </p:spPr>
      </p:pic>
      <p:pic>
        <p:nvPicPr>
          <p:cNvPr id="612" name="Google Shape;612;g22647100414_0_40"/>
          <p:cNvPicPr preferRelativeResize="0"/>
          <p:nvPr/>
        </p:nvPicPr>
        <p:blipFill>
          <a:blip r:embed="rId7">
            <a:alphaModFix/>
          </a:blip>
          <a:stretch>
            <a:fillRect/>
          </a:stretch>
        </p:blipFill>
        <p:spPr>
          <a:xfrm>
            <a:off x="3181650" y="2599039"/>
            <a:ext cx="2780701" cy="1858652"/>
          </a:xfrm>
          <a:prstGeom prst="rect">
            <a:avLst/>
          </a:prstGeom>
          <a:noFill/>
          <a:ln cap="flat" cmpd="sng" w="19050">
            <a:solidFill>
              <a:srgbClr val="00FF00"/>
            </a:solidFill>
            <a:prstDash val="solid"/>
            <a:round/>
            <a:headEnd len="sm" w="sm" type="none"/>
            <a:tailEnd len="sm" w="sm" type="none"/>
          </a:ln>
        </p:spPr>
      </p:pic>
      <p:sp>
        <p:nvSpPr>
          <p:cNvPr id="613" name="Google Shape;613;g22647100414_0_40"/>
          <p:cNvSpPr txBox="1"/>
          <p:nvPr/>
        </p:nvSpPr>
        <p:spPr>
          <a:xfrm>
            <a:off x="6143675" y="1134225"/>
            <a:ext cx="2526000" cy="22164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In other cases, the </a:t>
            </a:r>
            <a:r>
              <a:rPr lang="es" sz="1200"/>
              <a:t>surroundings of the object we want to detect seem to be misleading or useless to detect the right class. </a:t>
            </a:r>
            <a:endParaRPr sz="1200"/>
          </a:p>
          <a:p>
            <a:pPr indent="0" lvl="0" marL="0" rtl="0" algn="just">
              <a:spcBef>
                <a:spcPts val="0"/>
              </a:spcBef>
              <a:spcAft>
                <a:spcPts val="0"/>
              </a:spcAft>
              <a:buNone/>
            </a:pPr>
            <a:r>
              <a:t/>
            </a:r>
            <a:endParaRPr sz="1200"/>
          </a:p>
          <a:p>
            <a:pPr indent="-304800" lvl="0" marL="457200" rtl="0" algn="just">
              <a:spcBef>
                <a:spcPts val="0"/>
              </a:spcBef>
              <a:spcAft>
                <a:spcPts val="0"/>
              </a:spcAft>
              <a:buSzPts val="1200"/>
              <a:buChar char="●"/>
            </a:pPr>
            <a:r>
              <a:rPr lang="es" sz="1200"/>
              <a:t>For example, here the bird is only detected correctly if it’s surrounding pixels are set to black.</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2647100414_0_49"/>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Summary</a:t>
            </a:r>
            <a:endParaRPr>
              <a:solidFill>
                <a:schemeClr val="accent5"/>
              </a:solidFill>
            </a:endParaRPr>
          </a:p>
        </p:txBody>
      </p:sp>
      <p:pic>
        <p:nvPicPr>
          <p:cNvPr id="619" name="Google Shape;619;g22647100414_0_49"/>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620" name="Google Shape;620;g22647100414_0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621" name="Google Shape;621;g22647100414_0_49"/>
          <p:cNvSpPr txBox="1"/>
          <p:nvPr/>
        </p:nvSpPr>
        <p:spPr>
          <a:xfrm>
            <a:off x="317775" y="767950"/>
            <a:ext cx="79896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s"/>
              <a:t>In many cases, the predictions of the Mask RCNN network seem to be good, even if we remove the context.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s"/>
              <a:t>However</a:t>
            </a:r>
            <a:r>
              <a:rPr lang="es"/>
              <a:t>, in some cases w</a:t>
            </a:r>
            <a:r>
              <a:rPr lang="es"/>
              <a:t>e have seen that feature interference can be harmful to the detection process.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s"/>
              <a:t>Features </a:t>
            </a:r>
            <a:r>
              <a:rPr lang="es"/>
              <a:t>obtained</a:t>
            </a:r>
            <a:r>
              <a:rPr lang="es"/>
              <a:t> from pixels that do not belong to the actual object that we want to detect have an effect on the assigned class. </a:t>
            </a:r>
            <a:endParaRPr/>
          </a:p>
          <a:p>
            <a:pPr indent="-317500" lvl="1" marL="914400" rtl="0" algn="l">
              <a:spcBef>
                <a:spcPts val="0"/>
              </a:spcBef>
              <a:spcAft>
                <a:spcPts val="0"/>
              </a:spcAft>
              <a:buSzPts val="1400"/>
              <a:buChar char="○"/>
            </a:pPr>
            <a:r>
              <a:rPr lang="es"/>
              <a:t>This is true for the pixels inside the bounding box / Region of interest and also for the ones from outside.</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s"/>
              <a:t>When adding random noise we have also shown how the features outside the region of interest can interfere with the predictions.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2267caa6ca0_1_137"/>
          <p:cNvSpPr txBox="1"/>
          <p:nvPr>
            <p:ph type="title"/>
          </p:nvPr>
        </p:nvSpPr>
        <p:spPr>
          <a:xfrm>
            <a:off x="729450" y="1322450"/>
            <a:ext cx="7688400" cy="17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Task e:  Style transfer (optional)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2267ef3cb9f_0_4"/>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(e): Pipeline</a:t>
            </a:r>
            <a:endParaRPr>
              <a:solidFill>
                <a:schemeClr val="accent5"/>
              </a:solidFill>
            </a:endParaRPr>
          </a:p>
        </p:txBody>
      </p:sp>
      <p:pic>
        <p:nvPicPr>
          <p:cNvPr id="632" name="Google Shape;632;g2267ef3cb9f_0_4"/>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633" name="Google Shape;633;g2267ef3cb9f_0_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634" name="Google Shape;634;g2267ef3cb9f_0_4"/>
          <p:cNvSpPr txBox="1"/>
          <p:nvPr/>
        </p:nvSpPr>
        <p:spPr>
          <a:xfrm>
            <a:off x="317775" y="767950"/>
            <a:ext cx="7989600" cy="2508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s"/>
              <a:t>In this task we used MASK_RCNN to apply segmentation on the object detection, and we obtain the first classification of the image (Results before style transfer). We use the detection to create an image with the content of the object and a white background like in </a:t>
            </a:r>
            <a:r>
              <a:rPr lang="es">
                <a:solidFill>
                  <a:schemeClr val="dk1"/>
                </a:solidFill>
              </a:rPr>
              <a:t>[</a:t>
            </a:r>
            <a:r>
              <a:rPr lang="es" u="sng">
                <a:solidFill>
                  <a:schemeClr val="hlink"/>
                </a:solidFill>
                <a:hlinkClick r:id="rId4"/>
              </a:rPr>
              <a:t>1</a:t>
            </a:r>
            <a:r>
              <a:rPr lang="es"/>
              <a:t>]</a:t>
            </a:r>
            <a:endParaRPr/>
          </a:p>
          <a:p>
            <a:pPr indent="0" lvl="0" marL="457200" rtl="0" algn="l">
              <a:spcBef>
                <a:spcPts val="0"/>
              </a:spcBef>
              <a:spcAft>
                <a:spcPts val="0"/>
              </a:spcAft>
              <a:buNone/>
            </a:pPr>
            <a:r>
              <a:t/>
            </a:r>
            <a:endParaRPr sz="800"/>
          </a:p>
          <a:p>
            <a:pPr indent="-317500" lvl="0" marL="457200" rtl="0" algn="l">
              <a:spcBef>
                <a:spcPts val="0"/>
              </a:spcBef>
              <a:spcAft>
                <a:spcPts val="0"/>
              </a:spcAft>
              <a:buSzPts val="1400"/>
              <a:buChar char="●"/>
            </a:pPr>
            <a:r>
              <a:rPr lang="es"/>
              <a:t>Then, we apply style transfer from [</a:t>
            </a:r>
            <a:r>
              <a:rPr lang="es" u="sng">
                <a:solidFill>
                  <a:schemeClr val="hlink"/>
                </a:solidFill>
                <a:hlinkClick r:id="rId5"/>
              </a:rPr>
              <a:t>2</a:t>
            </a:r>
            <a:r>
              <a:rPr lang="es"/>
              <a:t>] using pretrained weights from ImageNet using as a style one picture of the COCO dataset and we apply it to previously created picture that has the desired object.</a:t>
            </a:r>
            <a:endParaRPr/>
          </a:p>
          <a:p>
            <a:pPr indent="0" lvl="0" marL="457200" rtl="0" algn="l">
              <a:spcBef>
                <a:spcPts val="0"/>
              </a:spcBef>
              <a:spcAft>
                <a:spcPts val="0"/>
              </a:spcAft>
              <a:buNone/>
            </a:pPr>
            <a:r>
              <a:t/>
            </a:r>
            <a:endParaRPr sz="900"/>
          </a:p>
          <a:p>
            <a:pPr indent="-317500" lvl="0" marL="457200" rtl="0" algn="l">
              <a:spcBef>
                <a:spcPts val="0"/>
              </a:spcBef>
              <a:spcAft>
                <a:spcPts val="0"/>
              </a:spcAft>
              <a:buSzPts val="1400"/>
              <a:buChar char="●"/>
            </a:pPr>
            <a:r>
              <a:rPr lang="es"/>
              <a:t>Finally, we do detection and segmentation of </a:t>
            </a:r>
            <a:r>
              <a:rPr lang="es"/>
              <a:t>the</a:t>
            </a:r>
            <a:r>
              <a:rPr lang="es"/>
              <a:t> final image created with style transfer</a:t>
            </a:r>
            <a:endParaRPr/>
          </a:p>
          <a:p>
            <a:pPr indent="0" lvl="0" marL="0" rtl="0" algn="l">
              <a:spcBef>
                <a:spcPts val="0"/>
              </a:spcBef>
              <a:spcAft>
                <a:spcPts val="0"/>
              </a:spcAft>
              <a:buNone/>
            </a:pPr>
            <a:r>
              <a:t/>
            </a:r>
            <a:endParaRPr sz="800"/>
          </a:p>
          <a:p>
            <a:pPr indent="0" lvl="0" marL="0" rtl="0" algn="l">
              <a:spcBef>
                <a:spcPts val="0"/>
              </a:spcBef>
              <a:spcAft>
                <a:spcPts val="0"/>
              </a:spcAft>
              <a:buNone/>
            </a:pPr>
            <a:r>
              <a:rPr lang="es"/>
              <a:t>→ Since </a:t>
            </a:r>
            <a:r>
              <a:rPr lang="es"/>
              <a:t>getting</a:t>
            </a:r>
            <a:r>
              <a:rPr lang="es"/>
              <a:t> the style form an image of the COCO </a:t>
            </a:r>
            <a:r>
              <a:rPr lang="es"/>
              <a:t>dataset</a:t>
            </a:r>
            <a:r>
              <a:rPr lang="es"/>
              <a:t> produced really weird results, we also tried to use one image only with texture, wood in our case, to experiment better with textures.</a:t>
            </a:r>
            <a:endParaRPr/>
          </a:p>
        </p:txBody>
      </p:sp>
      <p:pic>
        <p:nvPicPr>
          <p:cNvPr id="635" name="Google Shape;635;g2267ef3cb9f_0_4"/>
          <p:cNvPicPr preferRelativeResize="0"/>
          <p:nvPr/>
        </p:nvPicPr>
        <p:blipFill>
          <a:blip r:embed="rId6">
            <a:alphaModFix/>
          </a:blip>
          <a:stretch>
            <a:fillRect/>
          </a:stretch>
        </p:blipFill>
        <p:spPr>
          <a:xfrm>
            <a:off x="1529800" y="3208875"/>
            <a:ext cx="5750699" cy="1566900"/>
          </a:xfrm>
          <a:prstGeom prst="rect">
            <a:avLst/>
          </a:prstGeom>
          <a:noFill/>
          <a:ln>
            <a:noFill/>
          </a:ln>
        </p:spPr>
      </p:pic>
      <p:sp>
        <p:nvSpPr>
          <p:cNvPr id="636" name="Google Shape;636;g2267ef3cb9f_0_4"/>
          <p:cNvSpPr txBox="1"/>
          <p:nvPr/>
        </p:nvSpPr>
        <p:spPr>
          <a:xfrm>
            <a:off x="1438125" y="4515600"/>
            <a:ext cx="7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rPr>
              <a:t>[</a:t>
            </a:r>
            <a:r>
              <a:rPr lang="es" u="sng">
                <a:solidFill>
                  <a:schemeClr val="accent5"/>
                </a:solidFill>
                <a:hlinkClick r:id="rId7">
                  <a:extLst>
                    <a:ext uri="{A12FA001-AC4F-418D-AE19-62706E023703}">
                      <ahyp:hlinkClr val="tx"/>
                    </a:ext>
                  </a:extLst>
                </a:hlinkClick>
              </a:rPr>
              <a:t>1</a:t>
            </a:r>
            <a:r>
              <a:rPr lang="es">
                <a:solidFill>
                  <a:schemeClr val="dk1"/>
                </a:solidFill>
              </a:rPr>
              <a:t>]</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2267ef3cb9f_0_17"/>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(e): Style transfer on a cat</a:t>
            </a:r>
            <a:endParaRPr>
              <a:solidFill>
                <a:schemeClr val="accent5"/>
              </a:solidFill>
            </a:endParaRPr>
          </a:p>
        </p:txBody>
      </p:sp>
      <p:pic>
        <p:nvPicPr>
          <p:cNvPr id="642" name="Google Shape;642;g2267ef3cb9f_0_17"/>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643" name="Google Shape;643;g2267ef3cb9f_0_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644" name="Google Shape;644;g2267ef3cb9f_0_17"/>
          <p:cNvSpPr txBox="1"/>
          <p:nvPr/>
        </p:nvSpPr>
        <p:spPr>
          <a:xfrm>
            <a:off x="1170182" y="815600"/>
            <a:ext cx="12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PreDetection</a:t>
            </a:r>
            <a:endParaRPr b="1"/>
          </a:p>
        </p:txBody>
      </p:sp>
      <p:sp>
        <p:nvSpPr>
          <p:cNvPr id="645" name="Google Shape;645;g2267ef3cb9f_0_17"/>
          <p:cNvSpPr txBox="1"/>
          <p:nvPr/>
        </p:nvSpPr>
        <p:spPr>
          <a:xfrm>
            <a:off x="6737537" y="815600"/>
            <a:ext cx="14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PostDetection</a:t>
            </a:r>
            <a:endParaRPr b="1"/>
          </a:p>
        </p:txBody>
      </p:sp>
      <p:pic>
        <p:nvPicPr>
          <p:cNvPr id="646" name="Google Shape;646;g2267ef3cb9f_0_17"/>
          <p:cNvPicPr preferRelativeResize="0"/>
          <p:nvPr/>
        </p:nvPicPr>
        <p:blipFill>
          <a:blip r:embed="rId4">
            <a:alphaModFix/>
          </a:blip>
          <a:stretch>
            <a:fillRect/>
          </a:stretch>
        </p:blipFill>
        <p:spPr>
          <a:xfrm>
            <a:off x="5852900" y="1310376"/>
            <a:ext cx="2708900" cy="2708900"/>
          </a:xfrm>
          <a:prstGeom prst="rect">
            <a:avLst/>
          </a:prstGeom>
          <a:noFill/>
          <a:ln>
            <a:noFill/>
          </a:ln>
        </p:spPr>
      </p:pic>
      <p:pic>
        <p:nvPicPr>
          <p:cNvPr id="647" name="Google Shape;647;g2267ef3cb9f_0_17"/>
          <p:cNvPicPr preferRelativeResize="0"/>
          <p:nvPr/>
        </p:nvPicPr>
        <p:blipFill>
          <a:blip r:embed="rId5">
            <a:alphaModFix/>
          </a:blip>
          <a:stretch>
            <a:fillRect/>
          </a:stretch>
        </p:blipFill>
        <p:spPr>
          <a:xfrm>
            <a:off x="215850" y="1296025"/>
            <a:ext cx="3032749" cy="2716850"/>
          </a:xfrm>
          <a:prstGeom prst="rect">
            <a:avLst/>
          </a:prstGeom>
          <a:noFill/>
          <a:ln>
            <a:noFill/>
          </a:ln>
        </p:spPr>
      </p:pic>
      <p:pic>
        <p:nvPicPr>
          <p:cNvPr id="648" name="Google Shape;648;g2267ef3cb9f_0_17"/>
          <p:cNvPicPr preferRelativeResize="0"/>
          <p:nvPr/>
        </p:nvPicPr>
        <p:blipFill>
          <a:blip r:embed="rId6">
            <a:alphaModFix/>
          </a:blip>
          <a:stretch>
            <a:fillRect/>
          </a:stretch>
        </p:blipFill>
        <p:spPr>
          <a:xfrm>
            <a:off x="3534925" y="1296025"/>
            <a:ext cx="2031662" cy="2708894"/>
          </a:xfrm>
          <a:prstGeom prst="rect">
            <a:avLst/>
          </a:prstGeom>
          <a:noFill/>
          <a:ln>
            <a:noFill/>
          </a:ln>
        </p:spPr>
      </p:pic>
      <p:sp>
        <p:nvSpPr>
          <p:cNvPr id="649" name="Google Shape;649;g2267ef3cb9f_0_17"/>
          <p:cNvSpPr txBox="1"/>
          <p:nvPr/>
        </p:nvSpPr>
        <p:spPr>
          <a:xfrm>
            <a:off x="4197438" y="815600"/>
            <a:ext cx="7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Style</a:t>
            </a:r>
            <a:endParaRPr b="1"/>
          </a:p>
        </p:txBody>
      </p:sp>
      <p:sp>
        <p:nvSpPr>
          <p:cNvPr id="650" name="Google Shape;650;g2267ef3cb9f_0_17"/>
          <p:cNvSpPr txBox="1"/>
          <p:nvPr/>
        </p:nvSpPr>
        <p:spPr>
          <a:xfrm>
            <a:off x="1809450" y="4177875"/>
            <a:ext cx="57141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s" sz="1300"/>
              <a:t>In this case, even the weird style </a:t>
            </a:r>
            <a:r>
              <a:rPr lang="es" sz="1300"/>
              <a:t>transferred</a:t>
            </a:r>
            <a:r>
              <a:rPr lang="es" sz="1300"/>
              <a:t>, the cat is still detected as a cat. However, note that the confidence is a little bit lower.</a:t>
            </a:r>
            <a:endParaRPr sz="13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267ef3cb9f_0_40"/>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(e): Style transfer on a bottle</a:t>
            </a:r>
            <a:endParaRPr>
              <a:solidFill>
                <a:schemeClr val="accent5"/>
              </a:solidFill>
            </a:endParaRPr>
          </a:p>
        </p:txBody>
      </p:sp>
      <p:pic>
        <p:nvPicPr>
          <p:cNvPr id="656" name="Google Shape;656;g2267ef3cb9f_0_4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657" name="Google Shape;657;g2267ef3cb9f_0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658" name="Google Shape;658;g2267ef3cb9f_0_40"/>
          <p:cNvPicPr preferRelativeResize="0"/>
          <p:nvPr/>
        </p:nvPicPr>
        <p:blipFill>
          <a:blip r:embed="rId4">
            <a:alphaModFix/>
          </a:blip>
          <a:stretch>
            <a:fillRect/>
          </a:stretch>
        </p:blipFill>
        <p:spPr>
          <a:xfrm>
            <a:off x="6397926" y="1288599"/>
            <a:ext cx="1845925" cy="2787914"/>
          </a:xfrm>
          <a:prstGeom prst="rect">
            <a:avLst/>
          </a:prstGeom>
          <a:noFill/>
          <a:ln>
            <a:noFill/>
          </a:ln>
        </p:spPr>
      </p:pic>
      <p:pic>
        <p:nvPicPr>
          <p:cNvPr id="659" name="Google Shape;659;g2267ef3cb9f_0_40"/>
          <p:cNvPicPr preferRelativeResize="0"/>
          <p:nvPr/>
        </p:nvPicPr>
        <p:blipFill>
          <a:blip r:embed="rId5">
            <a:alphaModFix/>
          </a:blip>
          <a:stretch>
            <a:fillRect/>
          </a:stretch>
        </p:blipFill>
        <p:spPr>
          <a:xfrm>
            <a:off x="2914078" y="1288588"/>
            <a:ext cx="3091175" cy="2052550"/>
          </a:xfrm>
          <a:prstGeom prst="rect">
            <a:avLst/>
          </a:prstGeom>
          <a:noFill/>
          <a:ln>
            <a:noFill/>
          </a:ln>
        </p:spPr>
      </p:pic>
      <p:pic>
        <p:nvPicPr>
          <p:cNvPr id="660" name="Google Shape;660;g2267ef3cb9f_0_40"/>
          <p:cNvPicPr preferRelativeResize="0"/>
          <p:nvPr/>
        </p:nvPicPr>
        <p:blipFill>
          <a:blip r:embed="rId6">
            <a:alphaModFix/>
          </a:blip>
          <a:stretch>
            <a:fillRect/>
          </a:stretch>
        </p:blipFill>
        <p:spPr>
          <a:xfrm>
            <a:off x="751650" y="1299074"/>
            <a:ext cx="1845925" cy="2768874"/>
          </a:xfrm>
          <a:prstGeom prst="rect">
            <a:avLst/>
          </a:prstGeom>
          <a:noFill/>
          <a:ln>
            <a:noFill/>
          </a:ln>
        </p:spPr>
      </p:pic>
      <p:sp>
        <p:nvSpPr>
          <p:cNvPr id="661" name="Google Shape;661;g2267ef3cb9f_0_40"/>
          <p:cNvSpPr txBox="1"/>
          <p:nvPr/>
        </p:nvSpPr>
        <p:spPr>
          <a:xfrm>
            <a:off x="2513250" y="4303850"/>
            <a:ext cx="41175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s" sz="1300"/>
              <a:t>Here we also see that the detection is still good, but confidence decreases</a:t>
            </a:r>
            <a:endParaRPr sz="1300"/>
          </a:p>
        </p:txBody>
      </p:sp>
      <p:sp>
        <p:nvSpPr>
          <p:cNvPr id="662" name="Google Shape;662;g2267ef3cb9f_0_40"/>
          <p:cNvSpPr txBox="1"/>
          <p:nvPr/>
        </p:nvSpPr>
        <p:spPr>
          <a:xfrm>
            <a:off x="1170182" y="815600"/>
            <a:ext cx="12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PreDetection</a:t>
            </a:r>
            <a:endParaRPr b="1"/>
          </a:p>
        </p:txBody>
      </p:sp>
      <p:sp>
        <p:nvSpPr>
          <p:cNvPr id="663" name="Google Shape;663;g2267ef3cb9f_0_40"/>
          <p:cNvSpPr txBox="1"/>
          <p:nvPr/>
        </p:nvSpPr>
        <p:spPr>
          <a:xfrm>
            <a:off x="6737537" y="815600"/>
            <a:ext cx="14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PostDetection</a:t>
            </a:r>
            <a:endParaRPr b="1"/>
          </a:p>
        </p:txBody>
      </p:sp>
      <p:sp>
        <p:nvSpPr>
          <p:cNvPr id="664" name="Google Shape;664;g2267ef3cb9f_0_40"/>
          <p:cNvSpPr txBox="1"/>
          <p:nvPr/>
        </p:nvSpPr>
        <p:spPr>
          <a:xfrm>
            <a:off x="4197438" y="815600"/>
            <a:ext cx="7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Style</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2268b251cf3_0_0"/>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(e): Style transfer on a cup</a:t>
            </a:r>
            <a:endParaRPr>
              <a:solidFill>
                <a:schemeClr val="accent5"/>
              </a:solidFill>
            </a:endParaRPr>
          </a:p>
        </p:txBody>
      </p:sp>
      <p:pic>
        <p:nvPicPr>
          <p:cNvPr id="670" name="Google Shape;670;g2268b251cf3_0_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671" name="Google Shape;671;g2268b251cf3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672" name="Google Shape;672;g2268b251cf3_0_0"/>
          <p:cNvPicPr preferRelativeResize="0"/>
          <p:nvPr/>
        </p:nvPicPr>
        <p:blipFill>
          <a:blip r:embed="rId4">
            <a:alphaModFix/>
          </a:blip>
          <a:stretch>
            <a:fillRect/>
          </a:stretch>
        </p:blipFill>
        <p:spPr>
          <a:xfrm>
            <a:off x="3587975" y="1315925"/>
            <a:ext cx="1570500" cy="1570500"/>
          </a:xfrm>
          <a:prstGeom prst="rect">
            <a:avLst/>
          </a:prstGeom>
          <a:noFill/>
          <a:ln>
            <a:noFill/>
          </a:ln>
        </p:spPr>
      </p:pic>
      <p:pic>
        <p:nvPicPr>
          <p:cNvPr id="673" name="Google Shape;673;g2268b251cf3_0_0"/>
          <p:cNvPicPr preferRelativeResize="0"/>
          <p:nvPr/>
        </p:nvPicPr>
        <p:blipFill>
          <a:blip r:embed="rId5">
            <a:alphaModFix/>
          </a:blip>
          <a:stretch>
            <a:fillRect/>
          </a:stretch>
        </p:blipFill>
        <p:spPr>
          <a:xfrm>
            <a:off x="228600" y="1264063"/>
            <a:ext cx="3037453" cy="2278090"/>
          </a:xfrm>
          <a:prstGeom prst="rect">
            <a:avLst/>
          </a:prstGeom>
          <a:noFill/>
          <a:ln>
            <a:noFill/>
          </a:ln>
        </p:spPr>
      </p:pic>
      <p:pic>
        <p:nvPicPr>
          <p:cNvPr id="674" name="Google Shape;674;g2268b251cf3_0_0"/>
          <p:cNvPicPr preferRelativeResize="0"/>
          <p:nvPr/>
        </p:nvPicPr>
        <p:blipFill rotWithShape="1">
          <a:blip r:embed="rId6">
            <a:alphaModFix/>
          </a:blip>
          <a:srcRect b="0" l="0" r="0" t="5908"/>
          <a:stretch/>
        </p:blipFill>
        <p:spPr>
          <a:xfrm>
            <a:off x="5582975" y="1315925"/>
            <a:ext cx="3037425" cy="2278076"/>
          </a:xfrm>
          <a:prstGeom prst="rect">
            <a:avLst/>
          </a:prstGeom>
          <a:noFill/>
          <a:ln>
            <a:noFill/>
          </a:ln>
        </p:spPr>
      </p:pic>
      <p:sp>
        <p:nvSpPr>
          <p:cNvPr id="675" name="Google Shape;675;g2268b251cf3_0_0"/>
          <p:cNvSpPr txBox="1"/>
          <p:nvPr/>
        </p:nvSpPr>
        <p:spPr>
          <a:xfrm>
            <a:off x="1733250" y="3727325"/>
            <a:ext cx="5866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s"/>
              <a:t>In this case we used specifically a texture, instead of a picture from the COCO dataset.</a:t>
            </a:r>
            <a:endParaRPr/>
          </a:p>
          <a:p>
            <a:pPr indent="-317500" lvl="0" marL="457200" rtl="0" algn="l">
              <a:spcBef>
                <a:spcPts val="0"/>
              </a:spcBef>
              <a:spcAft>
                <a:spcPts val="0"/>
              </a:spcAft>
              <a:buSzPts val="1400"/>
              <a:buChar char="●"/>
            </a:pPr>
            <a:r>
              <a:rPr lang="es"/>
              <a:t>Here we see how the cup becomes a bottle after style transfer. We also see how the confidence drops.</a:t>
            </a:r>
            <a:endParaRPr/>
          </a:p>
        </p:txBody>
      </p:sp>
      <p:sp>
        <p:nvSpPr>
          <p:cNvPr id="676" name="Google Shape;676;g2268b251cf3_0_0"/>
          <p:cNvSpPr txBox="1"/>
          <p:nvPr/>
        </p:nvSpPr>
        <p:spPr>
          <a:xfrm>
            <a:off x="1170182" y="815600"/>
            <a:ext cx="12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PreDetection</a:t>
            </a:r>
            <a:endParaRPr b="1"/>
          </a:p>
        </p:txBody>
      </p:sp>
      <p:sp>
        <p:nvSpPr>
          <p:cNvPr id="677" name="Google Shape;677;g2268b251cf3_0_0"/>
          <p:cNvSpPr txBox="1"/>
          <p:nvPr/>
        </p:nvSpPr>
        <p:spPr>
          <a:xfrm>
            <a:off x="6737537" y="815600"/>
            <a:ext cx="14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PostDetection</a:t>
            </a:r>
            <a:endParaRPr b="1"/>
          </a:p>
        </p:txBody>
      </p:sp>
      <p:sp>
        <p:nvSpPr>
          <p:cNvPr id="678" name="Google Shape;678;g2268b251cf3_0_0"/>
          <p:cNvSpPr txBox="1"/>
          <p:nvPr/>
        </p:nvSpPr>
        <p:spPr>
          <a:xfrm>
            <a:off x="4197438" y="815600"/>
            <a:ext cx="7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Style</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2267ef3cb9f_0_56"/>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(e): Summary</a:t>
            </a:r>
            <a:endParaRPr>
              <a:solidFill>
                <a:schemeClr val="accent5"/>
              </a:solidFill>
            </a:endParaRPr>
          </a:p>
        </p:txBody>
      </p:sp>
      <p:pic>
        <p:nvPicPr>
          <p:cNvPr id="684" name="Google Shape;684;g2267ef3cb9f_0_56"/>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685" name="Google Shape;685;g2267ef3cb9f_0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686" name="Google Shape;686;g2267ef3cb9f_0_56"/>
          <p:cNvSpPr txBox="1"/>
          <p:nvPr/>
        </p:nvSpPr>
        <p:spPr>
          <a:xfrm>
            <a:off x="317775" y="767950"/>
            <a:ext cx="7989600" cy="1493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s"/>
              <a:t>Style transfer is pretty bad depending on the style because datasets don’t have good texture images.</a:t>
            </a:r>
            <a:endParaRPr/>
          </a:p>
          <a:p>
            <a:pPr indent="0" lvl="0" marL="457200" rtl="0" algn="l">
              <a:spcBef>
                <a:spcPts val="0"/>
              </a:spcBef>
              <a:spcAft>
                <a:spcPts val="0"/>
              </a:spcAft>
              <a:buNone/>
            </a:pPr>
            <a:r>
              <a:t/>
            </a:r>
            <a:endParaRPr sz="800"/>
          </a:p>
          <a:p>
            <a:pPr indent="-317500" lvl="0" marL="457200" rtl="0" algn="l">
              <a:spcBef>
                <a:spcPts val="0"/>
              </a:spcBef>
              <a:spcAft>
                <a:spcPts val="0"/>
              </a:spcAft>
              <a:buSzPts val="1400"/>
              <a:buChar char="●"/>
            </a:pPr>
            <a:r>
              <a:rPr lang="es"/>
              <a:t>Sometimes object after applying Style Transfer it’s impossible to detect the desired object or it is detected as another thing.</a:t>
            </a:r>
            <a:endParaRPr/>
          </a:p>
          <a:p>
            <a:pPr indent="0" lvl="0" marL="457200" rtl="0" algn="l">
              <a:spcBef>
                <a:spcPts val="0"/>
              </a:spcBef>
              <a:spcAft>
                <a:spcPts val="0"/>
              </a:spcAft>
              <a:buNone/>
            </a:pPr>
            <a:r>
              <a:t/>
            </a:r>
            <a:endParaRPr sz="700"/>
          </a:p>
          <a:p>
            <a:pPr indent="-317500" lvl="0" marL="457200" rtl="0" algn="l">
              <a:spcBef>
                <a:spcPts val="0"/>
              </a:spcBef>
              <a:spcAft>
                <a:spcPts val="0"/>
              </a:spcAft>
              <a:buSzPts val="1400"/>
              <a:buChar char="●"/>
            </a:pPr>
            <a:r>
              <a:rPr lang="es"/>
              <a:t>In some cases </a:t>
            </a:r>
            <a:r>
              <a:rPr lang="es"/>
              <a:t>contours</a:t>
            </a:r>
            <a:r>
              <a:rPr lang="es"/>
              <a:t> are not at all uniform with the style transfer.</a:t>
            </a:r>
            <a:endParaRPr/>
          </a:p>
        </p:txBody>
      </p:sp>
      <p:sp>
        <p:nvSpPr>
          <p:cNvPr id="687" name="Google Shape;687;g2267ef3cb9f_0_56"/>
          <p:cNvSpPr txBox="1"/>
          <p:nvPr/>
        </p:nvSpPr>
        <p:spPr>
          <a:xfrm>
            <a:off x="2436632" y="2219250"/>
            <a:ext cx="12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Bad Case</a:t>
            </a:r>
            <a:endParaRPr b="1"/>
          </a:p>
        </p:txBody>
      </p:sp>
      <p:sp>
        <p:nvSpPr>
          <p:cNvPr id="688" name="Google Shape;688;g2267ef3cb9f_0_56"/>
          <p:cNvSpPr txBox="1"/>
          <p:nvPr/>
        </p:nvSpPr>
        <p:spPr>
          <a:xfrm>
            <a:off x="6006120" y="2194850"/>
            <a:ext cx="12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Good Case</a:t>
            </a:r>
            <a:endParaRPr b="1"/>
          </a:p>
        </p:txBody>
      </p:sp>
      <p:pic>
        <p:nvPicPr>
          <p:cNvPr id="689" name="Google Shape;689;g2267ef3cb9f_0_56"/>
          <p:cNvPicPr preferRelativeResize="0"/>
          <p:nvPr/>
        </p:nvPicPr>
        <p:blipFill>
          <a:blip r:embed="rId4">
            <a:alphaModFix/>
          </a:blip>
          <a:stretch>
            <a:fillRect/>
          </a:stretch>
        </p:blipFill>
        <p:spPr>
          <a:xfrm>
            <a:off x="1834801" y="2595050"/>
            <a:ext cx="2187775" cy="2187775"/>
          </a:xfrm>
          <a:prstGeom prst="rect">
            <a:avLst/>
          </a:prstGeom>
          <a:noFill/>
          <a:ln>
            <a:noFill/>
          </a:ln>
        </p:spPr>
      </p:pic>
      <p:pic>
        <p:nvPicPr>
          <p:cNvPr id="690" name="Google Shape;690;g2267ef3cb9f_0_56"/>
          <p:cNvPicPr preferRelativeResize="0"/>
          <p:nvPr/>
        </p:nvPicPr>
        <p:blipFill>
          <a:blip r:embed="rId5">
            <a:alphaModFix/>
          </a:blip>
          <a:stretch>
            <a:fillRect/>
          </a:stretch>
        </p:blipFill>
        <p:spPr>
          <a:xfrm>
            <a:off x="5497199" y="2595040"/>
            <a:ext cx="2187775" cy="218779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267caa6ca0_2_41"/>
          <p:cNvSpPr txBox="1"/>
          <p:nvPr>
            <p:ph type="title"/>
          </p:nvPr>
        </p:nvSpPr>
        <p:spPr>
          <a:xfrm>
            <a:off x="729450" y="1322450"/>
            <a:ext cx="7688400" cy="17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Conclusions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g2227d08f23c_0_1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701" name="Google Shape;701;g2227d08f23c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702" name="Google Shape;702;g2227d08f23c_0_10"/>
          <p:cNvSpPr txBox="1"/>
          <p:nvPr/>
        </p:nvSpPr>
        <p:spPr>
          <a:xfrm>
            <a:off x="464350" y="866175"/>
            <a:ext cx="776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g2227d08f23c_0_10"/>
          <p:cNvSpPr txBox="1"/>
          <p:nvPr>
            <p:ph type="title"/>
          </p:nvPr>
        </p:nvSpPr>
        <p:spPr>
          <a:xfrm>
            <a:off x="311700" y="216425"/>
            <a:ext cx="486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Conclusions</a:t>
            </a:r>
            <a:endParaRPr>
              <a:solidFill>
                <a:schemeClr val="accent5"/>
              </a:solidFill>
            </a:endParaRPr>
          </a:p>
        </p:txBody>
      </p:sp>
      <p:sp>
        <p:nvSpPr>
          <p:cNvPr id="704" name="Google Shape;704;g2227d08f23c_0_10"/>
          <p:cNvSpPr txBox="1"/>
          <p:nvPr>
            <p:ph idx="1" type="body"/>
          </p:nvPr>
        </p:nvSpPr>
        <p:spPr>
          <a:xfrm>
            <a:off x="431550" y="7891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sz="1367">
                <a:solidFill>
                  <a:schemeClr val="dk1"/>
                </a:solidFill>
              </a:rPr>
              <a:t>.</a:t>
            </a:r>
            <a:endParaRPr sz="1367">
              <a:solidFill>
                <a:schemeClr val="dk1"/>
              </a:solidFill>
            </a:endParaRPr>
          </a:p>
          <a:p>
            <a:pPr indent="0" lvl="0" marL="0" rtl="0" algn="l">
              <a:lnSpc>
                <a:spcPct val="95000"/>
              </a:lnSpc>
              <a:spcBef>
                <a:spcPts val="0"/>
              </a:spcBef>
              <a:spcAft>
                <a:spcPts val="0"/>
              </a:spcAft>
              <a:buSzPts val="1800"/>
              <a:buNone/>
            </a:pPr>
            <a:r>
              <a:t/>
            </a:r>
            <a:endParaRPr sz="814"/>
          </a:p>
        </p:txBody>
      </p:sp>
      <p:sp>
        <p:nvSpPr>
          <p:cNvPr id="705" name="Google Shape;705;g2227d08f23c_0_10"/>
          <p:cNvSpPr txBox="1"/>
          <p:nvPr/>
        </p:nvSpPr>
        <p:spPr>
          <a:xfrm>
            <a:off x="658100" y="961150"/>
            <a:ext cx="7533300" cy="35556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00000"/>
              </a:lnSpc>
              <a:spcBef>
                <a:spcPts val="0"/>
              </a:spcBef>
              <a:spcAft>
                <a:spcPts val="0"/>
              </a:spcAft>
              <a:buSzPts val="1500"/>
              <a:buChar char="●"/>
            </a:pPr>
            <a:r>
              <a:rPr lang="es" sz="1300"/>
              <a:t>Object detection with MaskRCNN is generally more robust than with FasterRCNN, especially in cases where object textures and colors are similar to the background or differ from real-world examples.</a:t>
            </a:r>
            <a:endParaRPr sz="1300"/>
          </a:p>
          <a:p>
            <a:pPr indent="-323850" lvl="0" marL="457200" marR="0" rtl="0" algn="just">
              <a:lnSpc>
                <a:spcPct val="100000"/>
              </a:lnSpc>
              <a:spcBef>
                <a:spcPts val="0"/>
              </a:spcBef>
              <a:spcAft>
                <a:spcPts val="0"/>
              </a:spcAft>
              <a:buSzPts val="1500"/>
              <a:buChar char="●"/>
            </a:pPr>
            <a:r>
              <a:rPr lang="es" sz="1300"/>
              <a:t>Duplicating objects in an image can provide additional information and improve object detection accuracy, but overlapping objects and partially occluded objects can still pose challenges for the model.</a:t>
            </a:r>
            <a:endParaRPr sz="1300"/>
          </a:p>
          <a:p>
            <a:pPr indent="-323850" lvl="0" marL="457200" marR="0" rtl="0" algn="just">
              <a:lnSpc>
                <a:spcPct val="100000"/>
              </a:lnSpc>
              <a:spcBef>
                <a:spcPts val="0"/>
              </a:spcBef>
              <a:spcAft>
                <a:spcPts val="0"/>
              </a:spcAft>
              <a:buSzPts val="1500"/>
              <a:buChar char="●"/>
            </a:pPr>
            <a:r>
              <a:rPr lang="es" sz="1300"/>
              <a:t>The background of an image plays a crucial role in object detection accuracy, and similar backgrounds can confuse the model. Crowded images with small or overlapping objects can be missed by the model.</a:t>
            </a:r>
            <a:endParaRPr sz="1300"/>
          </a:p>
          <a:p>
            <a:pPr indent="-323850" lvl="0" marL="457200" marR="0" rtl="0" algn="just">
              <a:lnSpc>
                <a:spcPct val="100000"/>
              </a:lnSpc>
              <a:spcBef>
                <a:spcPts val="0"/>
              </a:spcBef>
              <a:spcAft>
                <a:spcPts val="0"/>
              </a:spcAft>
              <a:buSzPts val="1500"/>
              <a:buChar char="●"/>
            </a:pPr>
            <a:r>
              <a:rPr lang="es" sz="1300"/>
              <a:t>Feature interference can be harmful to the detection process in MaskRCNN. Features obtained from pixels that do not belong to the actual object that we want to detect have an effect on the assigned class, even for pixels outside the region of interest.</a:t>
            </a:r>
            <a:endParaRPr sz="1300"/>
          </a:p>
          <a:p>
            <a:pPr indent="-323850" lvl="0" marL="457200" marR="0" rtl="0" algn="just">
              <a:lnSpc>
                <a:spcPct val="100000"/>
              </a:lnSpc>
              <a:spcBef>
                <a:spcPts val="0"/>
              </a:spcBef>
              <a:spcAft>
                <a:spcPts val="0"/>
              </a:spcAft>
              <a:buSzPts val="1500"/>
              <a:buChar char="●"/>
            </a:pPr>
            <a:r>
              <a:rPr lang="es" sz="1300"/>
              <a:t>Style transfer can impact the detectability of objects, as some styles can result in texture loss and non-uniform contours, making it more difficult for object detection models to correctly identify objects.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21f1713a83_0_15"/>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a:t>
            </a:r>
            <a:r>
              <a:rPr b="1" lang="es">
                <a:solidFill>
                  <a:schemeClr val="accent5"/>
                </a:solidFill>
              </a:rPr>
              <a:t>MaskRCNN: </a:t>
            </a:r>
            <a:r>
              <a:rPr lang="es">
                <a:solidFill>
                  <a:schemeClr val="accent5"/>
                </a:solidFill>
              </a:rPr>
              <a:t>Good examples</a:t>
            </a:r>
            <a:endParaRPr>
              <a:solidFill>
                <a:schemeClr val="accent5"/>
              </a:solidFill>
            </a:endParaRPr>
          </a:p>
        </p:txBody>
      </p:sp>
      <p:pic>
        <p:nvPicPr>
          <p:cNvPr id="167" name="Google Shape;167;g221f1713a83_0_1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68" name="Google Shape;168;g221f1713a83_0_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69" name="Google Shape;169;g221f1713a83_0_15"/>
          <p:cNvSpPr txBox="1"/>
          <p:nvPr/>
        </p:nvSpPr>
        <p:spPr>
          <a:xfrm>
            <a:off x="454400" y="894050"/>
            <a:ext cx="8207100" cy="538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s" sz="1200"/>
              <a:t>Good examples → </a:t>
            </a:r>
            <a:r>
              <a:rPr lang="es" sz="1100"/>
              <a:t>Mask</a:t>
            </a:r>
            <a:r>
              <a:rPr lang="es" sz="1100"/>
              <a:t>RCNN, similarly to FasterRCNN is still able to correctly detect and label objects outside its context, with slightly higher confidence values.</a:t>
            </a:r>
            <a:endParaRPr b="0" i="0" sz="1100" u="none" cap="none" strike="noStrike">
              <a:solidFill>
                <a:srgbClr val="000000"/>
              </a:solidFill>
              <a:latin typeface="Arial"/>
              <a:ea typeface="Arial"/>
              <a:cs typeface="Arial"/>
              <a:sym typeface="Arial"/>
            </a:endParaRPr>
          </a:p>
        </p:txBody>
      </p:sp>
      <p:pic>
        <p:nvPicPr>
          <p:cNvPr id="170" name="Google Shape;170;g221f1713a83_0_15"/>
          <p:cNvPicPr preferRelativeResize="0"/>
          <p:nvPr/>
        </p:nvPicPr>
        <p:blipFill rotWithShape="1">
          <a:blip r:embed="rId4">
            <a:alphaModFix/>
          </a:blip>
          <a:srcRect b="0" l="0" r="0" t="38860"/>
          <a:stretch/>
        </p:blipFill>
        <p:spPr>
          <a:xfrm>
            <a:off x="454400" y="1505563"/>
            <a:ext cx="2039850" cy="1522776"/>
          </a:xfrm>
          <a:prstGeom prst="rect">
            <a:avLst/>
          </a:prstGeom>
          <a:noFill/>
          <a:ln>
            <a:noFill/>
          </a:ln>
        </p:spPr>
      </p:pic>
      <p:pic>
        <p:nvPicPr>
          <p:cNvPr id="171" name="Google Shape;171;g221f1713a83_0_15"/>
          <p:cNvPicPr preferRelativeResize="0"/>
          <p:nvPr/>
        </p:nvPicPr>
        <p:blipFill rotWithShape="1">
          <a:blip r:embed="rId5">
            <a:alphaModFix/>
          </a:blip>
          <a:srcRect b="0" l="0" r="0" t="46435"/>
          <a:stretch/>
        </p:blipFill>
        <p:spPr>
          <a:xfrm>
            <a:off x="454400" y="3106800"/>
            <a:ext cx="2039850" cy="1456888"/>
          </a:xfrm>
          <a:prstGeom prst="rect">
            <a:avLst/>
          </a:prstGeom>
          <a:noFill/>
          <a:ln>
            <a:noFill/>
          </a:ln>
        </p:spPr>
      </p:pic>
      <p:pic>
        <p:nvPicPr>
          <p:cNvPr id="172" name="Google Shape;172;g221f1713a83_0_15"/>
          <p:cNvPicPr preferRelativeResize="0"/>
          <p:nvPr/>
        </p:nvPicPr>
        <p:blipFill rotWithShape="1">
          <a:blip r:embed="rId6">
            <a:alphaModFix/>
          </a:blip>
          <a:srcRect b="0" l="0" r="29878" t="0"/>
          <a:stretch/>
        </p:blipFill>
        <p:spPr>
          <a:xfrm>
            <a:off x="7422250" y="1515713"/>
            <a:ext cx="1404773" cy="1502500"/>
          </a:xfrm>
          <a:prstGeom prst="rect">
            <a:avLst/>
          </a:prstGeom>
          <a:noFill/>
          <a:ln>
            <a:noFill/>
          </a:ln>
        </p:spPr>
      </p:pic>
      <p:pic>
        <p:nvPicPr>
          <p:cNvPr id="173" name="Google Shape;173;g221f1713a83_0_15"/>
          <p:cNvPicPr preferRelativeResize="0"/>
          <p:nvPr/>
        </p:nvPicPr>
        <p:blipFill>
          <a:blip r:embed="rId7">
            <a:alphaModFix/>
          </a:blip>
          <a:stretch>
            <a:fillRect/>
          </a:stretch>
        </p:blipFill>
        <p:spPr>
          <a:xfrm>
            <a:off x="2593925" y="1505575"/>
            <a:ext cx="2293586" cy="3058125"/>
          </a:xfrm>
          <a:prstGeom prst="rect">
            <a:avLst/>
          </a:prstGeom>
          <a:noFill/>
          <a:ln>
            <a:noFill/>
          </a:ln>
        </p:spPr>
      </p:pic>
      <p:pic>
        <p:nvPicPr>
          <p:cNvPr id="174" name="Google Shape;174;g221f1713a83_0_15"/>
          <p:cNvPicPr preferRelativeResize="0"/>
          <p:nvPr/>
        </p:nvPicPr>
        <p:blipFill>
          <a:blip r:embed="rId8">
            <a:alphaModFix/>
          </a:blip>
          <a:stretch>
            <a:fillRect/>
          </a:stretch>
        </p:blipFill>
        <p:spPr>
          <a:xfrm>
            <a:off x="5030325" y="1515725"/>
            <a:ext cx="2293574" cy="30580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21f1713a83_0_5"/>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a:t>
            </a:r>
            <a:r>
              <a:rPr b="1" lang="es">
                <a:solidFill>
                  <a:schemeClr val="accent5"/>
                </a:solidFill>
              </a:rPr>
              <a:t>FasterRCNN</a:t>
            </a:r>
            <a:r>
              <a:rPr lang="es">
                <a:solidFill>
                  <a:schemeClr val="accent5"/>
                </a:solidFill>
              </a:rPr>
              <a:t>: Bad examples</a:t>
            </a:r>
            <a:endParaRPr>
              <a:solidFill>
                <a:schemeClr val="accent5"/>
              </a:solidFill>
            </a:endParaRPr>
          </a:p>
        </p:txBody>
      </p:sp>
      <p:pic>
        <p:nvPicPr>
          <p:cNvPr id="180" name="Google Shape;180;g221f1713a83_0_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81" name="Google Shape;181;g221f1713a83_0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82" name="Google Shape;182;g221f1713a83_0_5"/>
          <p:cNvSpPr txBox="1"/>
          <p:nvPr/>
        </p:nvSpPr>
        <p:spPr>
          <a:xfrm>
            <a:off x="354125" y="817850"/>
            <a:ext cx="76689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s" sz="1200"/>
              <a:t>Bad </a:t>
            </a:r>
            <a:r>
              <a:rPr b="1" lang="es" sz="1200"/>
              <a:t>examples →  </a:t>
            </a:r>
            <a:r>
              <a:rPr lang="es" sz="1100"/>
              <a:t>FasterRCNN fails when the texture of the object is different, but not for the context itself, as it happens as the elephant of the first image, that has a texture similar to a couch. It detects the elephant because of its shape, but it also detects a couch in the same region of the image.</a:t>
            </a:r>
            <a:endParaRPr sz="1100"/>
          </a:p>
          <a:p>
            <a:pPr indent="0" lvl="0" marL="0" marR="0" rtl="0" algn="just">
              <a:lnSpc>
                <a:spcPct val="100000"/>
              </a:lnSpc>
              <a:spcBef>
                <a:spcPts val="0"/>
              </a:spcBef>
              <a:spcAft>
                <a:spcPts val="0"/>
              </a:spcAft>
              <a:buNone/>
            </a:pPr>
            <a:r>
              <a:t/>
            </a:r>
            <a:endParaRPr sz="500"/>
          </a:p>
          <a:p>
            <a:pPr indent="0" lvl="0" marL="0" marR="0" rtl="0" algn="just">
              <a:lnSpc>
                <a:spcPct val="100000"/>
              </a:lnSpc>
              <a:spcBef>
                <a:spcPts val="0"/>
              </a:spcBef>
              <a:spcAft>
                <a:spcPts val="0"/>
              </a:spcAft>
              <a:buNone/>
            </a:pPr>
            <a:r>
              <a:rPr lang="es" sz="1100"/>
              <a:t>The vending machine of the center image is confused as a refrigerator, but from the point of view of the camera they are similar. Again, it seems that the problem is not that the objects are outside of its context.</a:t>
            </a:r>
            <a:endParaRPr sz="1100"/>
          </a:p>
          <a:p>
            <a:pPr indent="0" lvl="0" marL="0" marR="0" rtl="0" algn="just">
              <a:lnSpc>
                <a:spcPct val="100000"/>
              </a:lnSpc>
              <a:spcBef>
                <a:spcPts val="0"/>
              </a:spcBef>
              <a:spcAft>
                <a:spcPts val="0"/>
              </a:spcAft>
              <a:buNone/>
            </a:pPr>
            <a:r>
              <a:t/>
            </a:r>
            <a:endParaRPr sz="600"/>
          </a:p>
          <a:p>
            <a:pPr indent="0" lvl="0" marL="0" marR="0" rtl="0" algn="just">
              <a:lnSpc>
                <a:spcPct val="100000"/>
              </a:lnSpc>
              <a:spcBef>
                <a:spcPts val="0"/>
              </a:spcBef>
              <a:spcAft>
                <a:spcPts val="0"/>
              </a:spcAft>
              <a:buNone/>
            </a:pPr>
            <a:r>
              <a:rPr lang="es" sz="1100"/>
              <a:t>Also, in the right image the couch is incorrectly labeled as a bench, in this case indeed probably to the context, since a couch is usually inside a building, and a bench outdoors.</a:t>
            </a:r>
            <a:endParaRPr sz="1100"/>
          </a:p>
          <a:p>
            <a:pPr indent="0" lvl="0" marL="0" marR="0" rtl="0" algn="just">
              <a:lnSpc>
                <a:spcPct val="100000"/>
              </a:lnSpc>
              <a:spcBef>
                <a:spcPts val="0"/>
              </a:spcBef>
              <a:spcAft>
                <a:spcPts val="0"/>
              </a:spcAft>
              <a:buNone/>
            </a:pPr>
            <a:r>
              <a:t/>
            </a:r>
            <a:endParaRPr sz="1100"/>
          </a:p>
        </p:txBody>
      </p:sp>
      <p:pic>
        <p:nvPicPr>
          <p:cNvPr id="183" name="Google Shape;183;g221f1713a83_0_5"/>
          <p:cNvPicPr preferRelativeResize="0"/>
          <p:nvPr/>
        </p:nvPicPr>
        <p:blipFill>
          <a:blip r:embed="rId4">
            <a:alphaModFix/>
          </a:blip>
          <a:stretch>
            <a:fillRect/>
          </a:stretch>
        </p:blipFill>
        <p:spPr>
          <a:xfrm>
            <a:off x="439600" y="2506200"/>
            <a:ext cx="3480039" cy="2173350"/>
          </a:xfrm>
          <a:prstGeom prst="rect">
            <a:avLst/>
          </a:prstGeom>
          <a:noFill/>
          <a:ln>
            <a:noFill/>
          </a:ln>
        </p:spPr>
      </p:pic>
      <p:pic>
        <p:nvPicPr>
          <p:cNvPr id="184" name="Google Shape;184;g221f1713a83_0_5"/>
          <p:cNvPicPr preferRelativeResize="0"/>
          <p:nvPr/>
        </p:nvPicPr>
        <p:blipFill>
          <a:blip r:embed="rId5">
            <a:alphaModFix/>
          </a:blip>
          <a:stretch>
            <a:fillRect/>
          </a:stretch>
        </p:blipFill>
        <p:spPr>
          <a:xfrm>
            <a:off x="4001831" y="2506200"/>
            <a:ext cx="2459314" cy="2173350"/>
          </a:xfrm>
          <a:prstGeom prst="rect">
            <a:avLst/>
          </a:prstGeom>
          <a:noFill/>
          <a:ln>
            <a:noFill/>
          </a:ln>
        </p:spPr>
      </p:pic>
      <p:pic>
        <p:nvPicPr>
          <p:cNvPr id="185" name="Google Shape;185;g221f1713a83_0_5"/>
          <p:cNvPicPr preferRelativeResize="0"/>
          <p:nvPr/>
        </p:nvPicPr>
        <p:blipFill rotWithShape="1">
          <a:blip r:embed="rId6">
            <a:alphaModFix/>
          </a:blip>
          <a:srcRect b="0" l="0" r="48767" t="0"/>
          <a:stretch/>
        </p:blipFill>
        <p:spPr>
          <a:xfrm>
            <a:off x="6596262" y="2506200"/>
            <a:ext cx="1426763" cy="2173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21f1713a83_0_25"/>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a:t>
            </a:r>
            <a:r>
              <a:rPr b="1" lang="es">
                <a:solidFill>
                  <a:schemeClr val="accent5"/>
                </a:solidFill>
              </a:rPr>
              <a:t>MaskRCNN: </a:t>
            </a:r>
            <a:r>
              <a:rPr lang="es">
                <a:solidFill>
                  <a:schemeClr val="accent5"/>
                </a:solidFill>
              </a:rPr>
              <a:t>Bad examples</a:t>
            </a:r>
            <a:endParaRPr>
              <a:solidFill>
                <a:schemeClr val="accent5"/>
              </a:solidFill>
            </a:endParaRPr>
          </a:p>
        </p:txBody>
      </p:sp>
      <p:pic>
        <p:nvPicPr>
          <p:cNvPr id="191" name="Google Shape;191;g221f1713a83_0_2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92" name="Google Shape;192;g221f1713a83_0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93" name="Google Shape;193;g221f1713a83_0_25"/>
          <p:cNvSpPr txBox="1"/>
          <p:nvPr/>
        </p:nvSpPr>
        <p:spPr>
          <a:xfrm>
            <a:off x="354125" y="1122650"/>
            <a:ext cx="8307300" cy="538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s" sz="1200"/>
              <a:t>Bad </a:t>
            </a:r>
            <a:r>
              <a:rPr b="1" lang="es" sz="1200"/>
              <a:t>examples → </a:t>
            </a:r>
            <a:r>
              <a:rPr lang="es" sz="1100"/>
              <a:t>Mask</a:t>
            </a:r>
            <a:r>
              <a:rPr lang="es" sz="1100"/>
              <a:t>RCNN fails in less cases than FasterRCNN. However, it still </a:t>
            </a:r>
            <a:r>
              <a:rPr lang="es" sz="1100"/>
              <a:t>miss predicts</a:t>
            </a:r>
            <a:r>
              <a:rPr lang="es" sz="1100"/>
              <a:t> the vending machine as a refrigerator. And in the right image, it is not able to detect the couch.</a:t>
            </a:r>
            <a:endParaRPr b="0" i="0" sz="1100" u="none" cap="none" strike="noStrike">
              <a:solidFill>
                <a:srgbClr val="000000"/>
              </a:solidFill>
              <a:latin typeface="Arial"/>
              <a:ea typeface="Arial"/>
              <a:cs typeface="Arial"/>
              <a:sym typeface="Arial"/>
            </a:endParaRPr>
          </a:p>
        </p:txBody>
      </p:sp>
      <p:pic>
        <p:nvPicPr>
          <p:cNvPr id="194" name="Google Shape;194;g221f1713a83_0_25"/>
          <p:cNvPicPr preferRelativeResize="0"/>
          <p:nvPr/>
        </p:nvPicPr>
        <p:blipFill>
          <a:blip r:embed="rId4">
            <a:alphaModFix/>
          </a:blip>
          <a:stretch>
            <a:fillRect/>
          </a:stretch>
        </p:blipFill>
        <p:spPr>
          <a:xfrm>
            <a:off x="1216850" y="1949425"/>
            <a:ext cx="2906654" cy="2568675"/>
          </a:xfrm>
          <a:prstGeom prst="rect">
            <a:avLst/>
          </a:prstGeom>
          <a:noFill/>
          <a:ln>
            <a:noFill/>
          </a:ln>
        </p:spPr>
      </p:pic>
      <p:pic>
        <p:nvPicPr>
          <p:cNvPr id="195" name="Google Shape;195;g221f1713a83_0_25"/>
          <p:cNvPicPr preferRelativeResize="0"/>
          <p:nvPr/>
        </p:nvPicPr>
        <p:blipFill>
          <a:blip r:embed="rId5">
            <a:alphaModFix/>
          </a:blip>
          <a:stretch>
            <a:fillRect/>
          </a:stretch>
        </p:blipFill>
        <p:spPr>
          <a:xfrm>
            <a:off x="4333329" y="1949425"/>
            <a:ext cx="3291471" cy="256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21f1713a83_0_38"/>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Out-of-Context Dataset</a:t>
            </a:r>
            <a:endParaRPr>
              <a:solidFill>
                <a:schemeClr val="accent5"/>
              </a:solidFill>
            </a:endParaRPr>
          </a:p>
        </p:txBody>
      </p:sp>
      <p:pic>
        <p:nvPicPr>
          <p:cNvPr id="201" name="Google Shape;201;g221f1713a83_0_38"/>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02" name="Google Shape;202;g221f1713a83_0_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03" name="Google Shape;203;g221f1713a83_0_38"/>
          <p:cNvSpPr txBox="1"/>
          <p:nvPr/>
        </p:nvSpPr>
        <p:spPr>
          <a:xfrm>
            <a:off x="321800" y="513050"/>
            <a:ext cx="8637600" cy="4079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b="1" sz="1200"/>
          </a:p>
          <a:p>
            <a:pPr indent="0" lvl="0" marL="0" marR="0" rtl="0" algn="just">
              <a:lnSpc>
                <a:spcPct val="100000"/>
              </a:lnSpc>
              <a:spcBef>
                <a:spcPts val="0"/>
              </a:spcBef>
              <a:spcAft>
                <a:spcPts val="0"/>
              </a:spcAft>
              <a:buNone/>
            </a:pPr>
            <a:r>
              <a:t/>
            </a:r>
            <a:endParaRPr b="1" sz="600"/>
          </a:p>
          <a:p>
            <a:pPr indent="0" lvl="0" marL="0" marR="0" rtl="0" algn="ctr">
              <a:lnSpc>
                <a:spcPct val="100000"/>
              </a:lnSpc>
              <a:spcBef>
                <a:spcPts val="0"/>
              </a:spcBef>
              <a:spcAft>
                <a:spcPts val="0"/>
              </a:spcAft>
              <a:buNone/>
            </a:pPr>
            <a:r>
              <a:rPr lang="es" sz="1100"/>
              <a:t>    </a:t>
            </a:r>
            <a:r>
              <a:rPr b="1" lang="es" sz="1100"/>
              <a:t>FasterRCNN</a:t>
            </a:r>
            <a:r>
              <a:rPr lang="es" sz="1100"/>
              <a:t>								</a:t>
            </a:r>
            <a:r>
              <a:rPr b="1" lang="es" sz="1100"/>
              <a:t>MaskRCNN</a:t>
            </a:r>
            <a:endParaRPr b="1"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t/>
            </a:r>
            <a:endParaRPr sz="700"/>
          </a:p>
          <a:p>
            <a:pPr indent="-304800" lvl="0" marL="457200" marR="0" rtl="0" algn="l">
              <a:lnSpc>
                <a:spcPct val="100000"/>
              </a:lnSpc>
              <a:spcBef>
                <a:spcPts val="0"/>
              </a:spcBef>
              <a:spcAft>
                <a:spcPts val="0"/>
              </a:spcAft>
              <a:buSzPts val="1200"/>
              <a:buChar char="●"/>
            </a:pPr>
            <a:r>
              <a:rPr lang="es" sz="1200"/>
              <a:t>FasterRCNN detects the elephant but also a couch in the same region of the image, but MaskRCNN detects just the elephant in that region.</a:t>
            </a:r>
            <a:endParaRPr sz="1200"/>
          </a:p>
          <a:p>
            <a:pPr indent="0" lvl="0" marL="457200" marR="0" rtl="0" algn="l">
              <a:lnSpc>
                <a:spcPct val="100000"/>
              </a:lnSpc>
              <a:spcBef>
                <a:spcPts val="0"/>
              </a:spcBef>
              <a:spcAft>
                <a:spcPts val="0"/>
              </a:spcAft>
              <a:buNone/>
            </a:pPr>
            <a:r>
              <a:t/>
            </a:r>
            <a:endParaRPr sz="400"/>
          </a:p>
          <a:p>
            <a:pPr indent="-304800" lvl="0" marL="457200" marR="0" rtl="0" algn="l">
              <a:lnSpc>
                <a:spcPct val="100000"/>
              </a:lnSpc>
              <a:spcBef>
                <a:spcPts val="0"/>
              </a:spcBef>
              <a:spcAft>
                <a:spcPts val="0"/>
              </a:spcAft>
              <a:buSzPts val="1200"/>
              <a:buChar char="●"/>
            </a:pPr>
            <a:r>
              <a:rPr lang="es" sz="1200"/>
              <a:t>FasterRCNN also fails in detecting a false bird above one painting, and a person painted on another painting. MaskRCNN does not fails since it does not detect those 2 incorrect objects.</a:t>
            </a:r>
            <a:endParaRPr sz="1200"/>
          </a:p>
        </p:txBody>
      </p:sp>
      <p:pic>
        <p:nvPicPr>
          <p:cNvPr id="204" name="Google Shape;204;g221f1713a83_0_38"/>
          <p:cNvPicPr preferRelativeResize="0"/>
          <p:nvPr/>
        </p:nvPicPr>
        <p:blipFill>
          <a:blip r:embed="rId4">
            <a:alphaModFix/>
          </a:blip>
          <a:stretch>
            <a:fillRect/>
          </a:stretch>
        </p:blipFill>
        <p:spPr>
          <a:xfrm>
            <a:off x="4946880" y="1136488"/>
            <a:ext cx="3895371" cy="2371725"/>
          </a:xfrm>
          <a:prstGeom prst="rect">
            <a:avLst/>
          </a:prstGeom>
          <a:noFill/>
          <a:ln>
            <a:noFill/>
          </a:ln>
        </p:spPr>
      </p:pic>
      <p:pic>
        <p:nvPicPr>
          <p:cNvPr id="205" name="Google Shape;205;g221f1713a83_0_38"/>
          <p:cNvPicPr preferRelativeResize="0"/>
          <p:nvPr/>
        </p:nvPicPr>
        <p:blipFill>
          <a:blip r:embed="rId5">
            <a:alphaModFix/>
          </a:blip>
          <a:stretch>
            <a:fillRect/>
          </a:stretch>
        </p:blipFill>
        <p:spPr>
          <a:xfrm>
            <a:off x="490725" y="1136489"/>
            <a:ext cx="3895371" cy="23717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221f1713a83_0_6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11" name="Google Shape;211;g221f1713a83_0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12" name="Google Shape;212;g221f1713a83_0_61"/>
          <p:cNvSpPr txBox="1"/>
          <p:nvPr/>
        </p:nvSpPr>
        <p:spPr>
          <a:xfrm>
            <a:off x="93200" y="513050"/>
            <a:ext cx="8928000" cy="3786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b="1" sz="1200"/>
          </a:p>
          <a:p>
            <a:pPr indent="0" lvl="0" marL="0" marR="0" rtl="0" algn="just">
              <a:lnSpc>
                <a:spcPct val="100000"/>
              </a:lnSpc>
              <a:spcBef>
                <a:spcPts val="0"/>
              </a:spcBef>
              <a:spcAft>
                <a:spcPts val="0"/>
              </a:spcAft>
              <a:buNone/>
            </a:pPr>
            <a:r>
              <a:t/>
            </a:r>
            <a:endParaRPr b="1" sz="600"/>
          </a:p>
          <a:p>
            <a:pPr indent="0" lvl="0" marL="0" marR="0" rtl="0" algn="l">
              <a:lnSpc>
                <a:spcPct val="100000"/>
              </a:lnSpc>
              <a:spcBef>
                <a:spcPts val="0"/>
              </a:spcBef>
              <a:spcAft>
                <a:spcPts val="0"/>
              </a:spcAft>
              <a:buNone/>
            </a:pPr>
            <a:r>
              <a:rPr lang="es" sz="1100"/>
              <a:t>                                          </a:t>
            </a:r>
            <a:r>
              <a:rPr lang="es" sz="1100"/>
              <a:t>    </a:t>
            </a:r>
            <a:r>
              <a:rPr b="1" lang="es" sz="1100"/>
              <a:t>FasterRCNN			     			                            MaskRCNN</a:t>
            </a:r>
            <a:endParaRPr b="1"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ctr">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t/>
            </a:r>
            <a:endParaRPr sz="700"/>
          </a:p>
          <a:p>
            <a:pPr indent="-298450" lvl="0" marL="457200" marR="0" rtl="0" algn="l">
              <a:lnSpc>
                <a:spcPct val="100000"/>
              </a:lnSpc>
              <a:spcBef>
                <a:spcPts val="0"/>
              </a:spcBef>
              <a:spcAft>
                <a:spcPts val="0"/>
              </a:spcAft>
              <a:buSzPts val="1100"/>
              <a:buChar char="●"/>
            </a:pPr>
            <a:r>
              <a:rPr lang="es" sz="1100"/>
              <a:t>FasterRCNN incorrectly labels a couch as a bench probably due to the fact that it is outdoors and not inside a building. However, in this case MaskRCNN directly is not able to recognize any object in that region. Again probably due to the context and the similar colours of the couch to the trees.</a:t>
            </a:r>
            <a:endParaRPr sz="1100"/>
          </a:p>
        </p:txBody>
      </p:sp>
      <p:pic>
        <p:nvPicPr>
          <p:cNvPr id="213" name="Google Shape;213;g221f1713a83_0_61"/>
          <p:cNvPicPr preferRelativeResize="0"/>
          <p:nvPr/>
        </p:nvPicPr>
        <p:blipFill>
          <a:blip r:embed="rId4">
            <a:alphaModFix/>
          </a:blip>
          <a:stretch>
            <a:fillRect/>
          </a:stretch>
        </p:blipFill>
        <p:spPr>
          <a:xfrm>
            <a:off x="5053725" y="1193525"/>
            <a:ext cx="3039075" cy="2371700"/>
          </a:xfrm>
          <a:prstGeom prst="rect">
            <a:avLst/>
          </a:prstGeom>
          <a:noFill/>
          <a:ln>
            <a:noFill/>
          </a:ln>
        </p:spPr>
      </p:pic>
      <p:pic>
        <p:nvPicPr>
          <p:cNvPr id="214" name="Google Shape;214;g221f1713a83_0_61"/>
          <p:cNvPicPr preferRelativeResize="0"/>
          <p:nvPr/>
        </p:nvPicPr>
        <p:blipFill>
          <a:blip r:embed="rId5">
            <a:alphaModFix/>
          </a:blip>
          <a:stretch>
            <a:fillRect/>
          </a:stretch>
        </p:blipFill>
        <p:spPr>
          <a:xfrm>
            <a:off x="890850" y="1206475"/>
            <a:ext cx="3005887" cy="2345800"/>
          </a:xfrm>
          <a:prstGeom prst="rect">
            <a:avLst/>
          </a:prstGeom>
          <a:noFill/>
          <a:ln>
            <a:noFill/>
          </a:ln>
        </p:spPr>
      </p:pic>
      <p:sp>
        <p:nvSpPr>
          <p:cNvPr id="215" name="Google Shape;215;g221f1713a83_0_61"/>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Out-of-Context Dataset</a:t>
            </a:r>
            <a:endParaRPr>
              <a:solidFill>
                <a:schemeClr val="accent5"/>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